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6"/>
  </p:notesMasterIdLst>
  <p:sldIdLst>
    <p:sldId id="256" r:id="rId2"/>
    <p:sldId id="330" r:id="rId3"/>
    <p:sldId id="257" r:id="rId4"/>
    <p:sldId id="306" r:id="rId5"/>
    <p:sldId id="307" r:id="rId6"/>
    <p:sldId id="308" r:id="rId7"/>
    <p:sldId id="309" r:id="rId8"/>
    <p:sldId id="310" r:id="rId9"/>
    <p:sldId id="311" r:id="rId10"/>
    <p:sldId id="312" r:id="rId11"/>
    <p:sldId id="313" r:id="rId12"/>
    <p:sldId id="314" r:id="rId13"/>
    <p:sldId id="315" r:id="rId14"/>
    <p:sldId id="316" r:id="rId15"/>
    <p:sldId id="317" r:id="rId16"/>
    <p:sldId id="318" r:id="rId17"/>
    <p:sldId id="320" r:id="rId18"/>
    <p:sldId id="321" r:id="rId19"/>
    <p:sldId id="322" r:id="rId20"/>
    <p:sldId id="323" r:id="rId21"/>
    <p:sldId id="324" r:id="rId22"/>
    <p:sldId id="325" r:id="rId23"/>
    <p:sldId id="327" r:id="rId24"/>
    <p:sldId id="328" r:id="rId2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782" autoAdjust="0"/>
    <p:restoredTop sz="94660"/>
  </p:normalViewPr>
  <p:slideViewPr>
    <p:cSldViewPr>
      <p:cViewPr varScale="1">
        <p:scale>
          <a:sx n="98" d="100"/>
          <a:sy n="98" d="100"/>
        </p:scale>
        <p:origin x="-90" y="-23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F51F9B18-89F1-46A5-95AB-4D266F355E98}" type="datetimeFigureOut">
              <a:rPr lang="en-US"/>
              <a:pPr>
                <a:defRPr/>
              </a:pPr>
              <a:t>11/15/2010</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AU"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AU"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8A2CBBB9-ADDA-4845-8ABF-E79EEEE16CF0}" type="slidenum">
              <a:rPr lang="en-AU"/>
              <a:pPr>
                <a:defRPr/>
              </a:pPr>
              <a:t>‹#›</a:t>
            </a:fld>
            <a:endParaRPr lang="en-AU"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fld id="{05645176-C74C-46F2-8476-630E88BEB59F}" type="datetimeFigureOut">
              <a:rPr lang="en-US"/>
              <a:pPr>
                <a:defRPr/>
              </a:pPr>
              <a:t>11/15/2010</a:t>
            </a:fld>
            <a:endParaRPr lang="en-AU" dirty="0"/>
          </a:p>
        </p:txBody>
      </p:sp>
      <p:sp>
        <p:nvSpPr>
          <p:cNvPr id="5" name="Footer Placeholder 18"/>
          <p:cNvSpPr>
            <a:spLocks noGrp="1"/>
          </p:cNvSpPr>
          <p:nvPr>
            <p:ph type="ftr" sz="quarter" idx="11"/>
          </p:nvPr>
        </p:nvSpPr>
        <p:spPr/>
        <p:txBody>
          <a:bodyPr/>
          <a:lstStyle>
            <a:lvl1pPr>
              <a:defRPr/>
            </a:lvl1pPr>
          </a:lstStyle>
          <a:p>
            <a:pPr>
              <a:defRPr/>
            </a:pPr>
            <a:endParaRPr lang="en-AU"/>
          </a:p>
        </p:txBody>
      </p:sp>
      <p:sp>
        <p:nvSpPr>
          <p:cNvPr id="6" name="Slide Number Placeholder 26"/>
          <p:cNvSpPr>
            <a:spLocks noGrp="1"/>
          </p:cNvSpPr>
          <p:nvPr>
            <p:ph type="sldNum" sz="quarter" idx="12"/>
          </p:nvPr>
        </p:nvSpPr>
        <p:spPr/>
        <p:txBody>
          <a:bodyPr/>
          <a:lstStyle>
            <a:lvl1pPr>
              <a:defRPr/>
            </a:lvl1pPr>
          </a:lstStyle>
          <a:p>
            <a:pPr>
              <a:defRPr/>
            </a:pPr>
            <a:fld id="{DAFB8B61-49DB-4962-B7E6-4011079080C1}" type="slidenum">
              <a:rPr lang="en-AU"/>
              <a:pPr>
                <a:defRPr/>
              </a:pPr>
              <a:t>‹#›</a:t>
            </a:fld>
            <a:endParaRPr lang="en-AU"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5DE083D3-5F96-4253-961E-82A2E13048B9}" type="datetimeFigureOut">
              <a:rPr lang="en-US"/>
              <a:pPr>
                <a:defRPr/>
              </a:pPr>
              <a:t>11/15/2010</a:t>
            </a:fld>
            <a:endParaRPr lang="en-AU" dirty="0"/>
          </a:p>
        </p:txBody>
      </p:sp>
      <p:sp>
        <p:nvSpPr>
          <p:cNvPr id="5" name="Footer Placeholder 21"/>
          <p:cNvSpPr>
            <a:spLocks noGrp="1"/>
          </p:cNvSpPr>
          <p:nvPr>
            <p:ph type="ftr" sz="quarter" idx="11"/>
          </p:nvPr>
        </p:nvSpPr>
        <p:spPr/>
        <p:txBody>
          <a:bodyPr/>
          <a:lstStyle>
            <a:lvl1pPr>
              <a:defRPr/>
            </a:lvl1pPr>
          </a:lstStyle>
          <a:p>
            <a:pPr>
              <a:defRPr/>
            </a:pPr>
            <a:endParaRPr lang="en-AU"/>
          </a:p>
        </p:txBody>
      </p:sp>
      <p:sp>
        <p:nvSpPr>
          <p:cNvPr id="6" name="Slide Number Placeholder 17"/>
          <p:cNvSpPr>
            <a:spLocks noGrp="1"/>
          </p:cNvSpPr>
          <p:nvPr>
            <p:ph type="sldNum" sz="quarter" idx="12"/>
          </p:nvPr>
        </p:nvSpPr>
        <p:spPr/>
        <p:txBody>
          <a:bodyPr/>
          <a:lstStyle>
            <a:lvl1pPr>
              <a:defRPr/>
            </a:lvl1pPr>
          </a:lstStyle>
          <a:p>
            <a:pPr>
              <a:defRPr/>
            </a:pPr>
            <a:fld id="{36CC1171-ED7A-4872-B8ED-80F378A6099F}" type="slidenum">
              <a:rPr lang="en-AU"/>
              <a:pPr>
                <a:defRPr/>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8BE8CB5-A75B-4A26-9711-9B659A598968}" type="datetimeFigureOut">
              <a:rPr lang="en-US"/>
              <a:pPr>
                <a:defRPr/>
              </a:pPr>
              <a:t>11/15/2010</a:t>
            </a:fld>
            <a:endParaRPr lang="en-AU" dirty="0"/>
          </a:p>
        </p:txBody>
      </p:sp>
      <p:sp>
        <p:nvSpPr>
          <p:cNvPr id="5" name="Footer Placeholder 4"/>
          <p:cNvSpPr>
            <a:spLocks noGrp="1"/>
          </p:cNvSpPr>
          <p:nvPr>
            <p:ph type="ftr" sz="quarter" idx="11"/>
          </p:nvPr>
        </p:nvSpPr>
        <p:spPr/>
        <p:txBody>
          <a:bodyPr/>
          <a:lstStyle>
            <a:lvl1pPr>
              <a:defRPr/>
            </a:lvl1pPr>
          </a:lstStyle>
          <a:p>
            <a:pPr>
              <a:defRPr/>
            </a:pPr>
            <a:endParaRPr lang="en-AU"/>
          </a:p>
        </p:txBody>
      </p:sp>
      <p:sp>
        <p:nvSpPr>
          <p:cNvPr id="6" name="Slide Number Placeholder 5"/>
          <p:cNvSpPr>
            <a:spLocks noGrp="1"/>
          </p:cNvSpPr>
          <p:nvPr>
            <p:ph type="sldNum" sz="quarter" idx="12"/>
          </p:nvPr>
        </p:nvSpPr>
        <p:spPr/>
        <p:txBody>
          <a:bodyPr/>
          <a:lstStyle>
            <a:lvl1pPr>
              <a:defRPr/>
            </a:lvl1pPr>
          </a:lstStyle>
          <a:p>
            <a:pPr>
              <a:defRPr/>
            </a:pPr>
            <a:fld id="{4901D337-0A9E-4810-AF6E-D5CD62298949}" type="slidenum">
              <a:rPr lang="en-AU"/>
              <a:pPr>
                <a:defRPr/>
              </a:pPr>
              <a:t>‹#›</a:t>
            </a:fld>
            <a:endParaRPr lang="en-AU"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81EC9397-20D8-4506-869D-3C4D13EFB91C}" type="datetimeFigureOut">
              <a:rPr lang="en-US"/>
              <a:pPr>
                <a:defRPr/>
              </a:pPr>
              <a:t>11/15/2010</a:t>
            </a:fld>
            <a:endParaRPr lang="en-AU" dirty="0"/>
          </a:p>
        </p:txBody>
      </p:sp>
      <p:sp>
        <p:nvSpPr>
          <p:cNvPr id="6" name="Footer Placeholder 21"/>
          <p:cNvSpPr>
            <a:spLocks noGrp="1"/>
          </p:cNvSpPr>
          <p:nvPr>
            <p:ph type="ftr" sz="quarter" idx="11"/>
          </p:nvPr>
        </p:nvSpPr>
        <p:spPr/>
        <p:txBody>
          <a:bodyPr/>
          <a:lstStyle>
            <a:lvl1pPr>
              <a:defRPr/>
            </a:lvl1pPr>
          </a:lstStyle>
          <a:p>
            <a:pPr>
              <a:defRPr/>
            </a:pPr>
            <a:endParaRPr lang="en-AU"/>
          </a:p>
        </p:txBody>
      </p:sp>
      <p:sp>
        <p:nvSpPr>
          <p:cNvPr id="7" name="Slide Number Placeholder 17"/>
          <p:cNvSpPr>
            <a:spLocks noGrp="1"/>
          </p:cNvSpPr>
          <p:nvPr>
            <p:ph type="sldNum" sz="quarter" idx="12"/>
          </p:nvPr>
        </p:nvSpPr>
        <p:spPr/>
        <p:txBody>
          <a:bodyPr/>
          <a:lstStyle>
            <a:lvl1pPr>
              <a:defRPr/>
            </a:lvl1pPr>
          </a:lstStyle>
          <a:p>
            <a:pPr>
              <a:defRPr/>
            </a:pPr>
            <a:fld id="{4D8B687F-4376-4377-B2A6-0FB088906D09}" type="slidenum">
              <a:rPr lang="en-AU"/>
              <a:pPr>
                <a:defRPr/>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fld id="{911E7E40-CF6B-4B68-8E9F-6D687F45D29B}" type="datetimeFigureOut">
              <a:rPr lang="en-US"/>
              <a:pPr>
                <a:defRPr/>
              </a:pPr>
              <a:t>11/15/2010</a:t>
            </a:fld>
            <a:endParaRPr lang="en-AU" dirty="0"/>
          </a:p>
        </p:txBody>
      </p:sp>
      <p:sp>
        <p:nvSpPr>
          <p:cNvPr id="8" name="Footer Placeholder 21"/>
          <p:cNvSpPr>
            <a:spLocks noGrp="1"/>
          </p:cNvSpPr>
          <p:nvPr>
            <p:ph type="ftr" sz="quarter" idx="11"/>
          </p:nvPr>
        </p:nvSpPr>
        <p:spPr/>
        <p:txBody>
          <a:bodyPr/>
          <a:lstStyle>
            <a:lvl1pPr>
              <a:defRPr/>
            </a:lvl1pPr>
          </a:lstStyle>
          <a:p>
            <a:pPr>
              <a:defRPr/>
            </a:pPr>
            <a:endParaRPr lang="en-AU"/>
          </a:p>
        </p:txBody>
      </p:sp>
      <p:sp>
        <p:nvSpPr>
          <p:cNvPr id="9" name="Slide Number Placeholder 17"/>
          <p:cNvSpPr>
            <a:spLocks noGrp="1"/>
          </p:cNvSpPr>
          <p:nvPr>
            <p:ph type="sldNum" sz="quarter" idx="12"/>
          </p:nvPr>
        </p:nvSpPr>
        <p:spPr/>
        <p:txBody>
          <a:bodyPr/>
          <a:lstStyle>
            <a:lvl1pPr>
              <a:defRPr/>
            </a:lvl1pPr>
          </a:lstStyle>
          <a:p>
            <a:pPr>
              <a:defRPr/>
            </a:pPr>
            <a:fld id="{C8B6C194-BD6B-4CCC-B879-5CB3C34FCE17}" type="slidenum">
              <a:rPr lang="en-AU"/>
              <a:pPr>
                <a:defRPr/>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fld id="{478A351F-45F1-45FD-BDE6-5D5DA009D57A}" type="datetimeFigureOut">
              <a:rPr lang="en-US"/>
              <a:pPr>
                <a:defRPr/>
              </a:pPr>
              <a:t>11/15/2010</a:t>
            </a:fld>
            <a:endParaRPr lang="en-AU" dirty="0"/>
          </a:p>
        </p:txBody>
      </p:sp>
      <p:sp>
        <p:nvSpPr>
          <p:cNvPr id="4" name="Footer Placeholder 21"/>
          <p:cNvSpPr>
            <a:spLocks noGrp="1"/>
          </p:cNvSpPr>
          <p:nvPr>
            <p:ph type="ftr" sz="quarter" idx="11"/>
          </p:nvPr>
        </p:nvSpPr>
        <p:spPr/>
        <p:txBody>
          <a:bodyPr/>
          <a:lstStyle>
            <a:lvl1pPr>
              <a:defRPr/>
            </a:lvl1pPr>
          </a:lstStyle>
          <a:p>
            <a:pPr>
              <a:defRPr/>
            </a:pPr>
            <a:endParaRPr lang="en-AU"/>
          </a:p>
        </p:txBody>
      </p:sp>
      <p:sp>
        <p:nvSpPr>
          <p:cNvPr id="5" name="Slide Number Placeholder 17"/>
          <p:cNvSpPr>
            <a:spLocks noGrp="1"/>
          </p:cNvSpPr>
          <p:nvPr>
            <p:ph type="sldNum" sz="quarter" idx="12"/>
          </p:nvPr>
        </p:nvSpPr>
        <p:spPr/>
        <p:txBody>
          <a:bodyPr/>
          <a:lstStyle>
            <a:lvl1pPr>
              <a:defRPr/>
            </a:lvl1pPr>
          </a:lstStyle>
          <a:p>
            <a:pPr>
              <a:defRPr/>
            </a:pPr>
            <a:fld id="{A864E85E-4623-46A3-9A9E-2EDAE7C26EA3}" type="slidenum">
              <a:rPr lang="en-AU"/>
              <a:pPr>
                <a:defRPr/>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DE2431D3-EA74-4F37-88C3-A797C97BD6C5}" type="datetimeFigureOut">
              <a:rPr lang="en-US"/>
              <a:pPr>
                <a:defRPr/>
              </a:pPr>
              <a:t>11/15/2010</a:t>
            </a:fld>
            <a:endParaRPr lang="en-AU" dirty="0"/>
          </a:p>
        </p:txBody>
      </p:sp>
      <p:sp>
        <p:nvSpPr>
          <p:cNvPr id="3" name="Footer Placeholder 21"/>
          <p:cNvSpPr>
            <a:spLocks noGrp="1"/>
          </p:cNvSpPr>
          <p:nvPr>
            <p:ph type="ftr" sz="quarter" idx="11"/>
          </p:nvPr>
        </p:nvSpPr>
        <p:spPr/>
        <p:txBody>
          <a:bodyPr/>
          <a:lstStyle>
            <a:lvl1pPr>
              <a:defRPr/>
            </a:lvl1pPr>
          </a:lstStyle>
          <a:p>
            <a:pPr>
              <a:defRPr/>
            </a:pPr>
            <a:endParaRPr lang="en-AU"/>
          </a:p>
        </p:txBody>
      </p:sp>
      <p:sp>
        <p:nvSpPr>
          <p:cNvPr id="4" name="Slide Number Placeholder 17"/>
          <p:cNvSpPr>
            <a:spLocks noGrp="1"/>
          </p:cNvSpPr>
          <p:nvPr>
            <p:ph type="sldNum" sz="quarter" idx="12"/>
          </p:nvPr>
        </p:nvSpPr>
        <p:spPr/>
        <p:txBody>
          <a:bodyPr/>
          <a:lstStyle>
            <a:lvl1pPr>
              <a:defRPr/>
            </a:lvl1pPr>
          </a:lstStyle>
          <a:p>
            <a:pPr>
              <a:defRPr/>
            </a:pPr>
            <a:fld id="{5F930562-BE59-489B-8675-6A2916A1AE37}" type="slidenum">
              <a:rPr lang="en-AU"/>
              <a:pPr>
                <a:defRPr/>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155DD366-2559-4521-945F-4A38BA6E7631}" type="datetimeFigureOut">
              <a:rPr lang="en-US"/>
              <a:pPr>
                <a:defRPr/>
              </a:pPr>
              <a:t>11/15/2010</a:t>
            </a:fld>
            <a:endParaRPr lang="en-AU" dirty="0"/>
          </a:p>
        </p:txBody>
      </p:sp>
      <p:sp>
        <p:nvSpPr>
          <p:cNvPr id="6" name="Footer Placeholder 21"/>
          <p:cNvSpPr>
            <a:spLocks noGrp="1"/>
          </p:cNvSpPr>
          <p:nvPr>
            <p:ph type="ftr" sz="quarter" idx="11"/>
          </p:nvPr>
        </p:nvSpPr>
        <p:spPr/>
        <p:txBody>
          <a:bodyPr/>
          <a:lstStyle>
            <a:lvl1pPr>
              <a:defRPr/>
            </a:lvl1pPr>
          </a:lstStyle>
          <a:p>
            <a:pPr>
              <a:defRPr/>
            </a:pPr>
            <a:endParaRPr lang="en-AU"/>
          </a:p>
        </p:txBody>
      </p:sp>
      <p:sp>
        <p:nvSpPr>
          <p:cNvPr id="7" name="Slide Number Placeholder 17"/>
          <p:cNvSpPr>
            <a:spLocks noGrp="1"/>
          </p:cNvSpPr>
          <p:nvPr>
            <p:ph type="sldNum" sz="quarter" idx="12"/>
          </p:nvPr>
        </p:nvSpPr>
        <p:spPr/>
        <p:txBody>
          <a:bodyPr/>
          <a:lstStyle>
            <a:lvl1pPr>
              <a:defRPr/>
            </a:lvl1pPr>
          </a:lstStyle>
          <a:p>
            <a:pPr>
              <a:defRPr/>
            </a:pPr>
            <a:fld id="{2C17155C-AE46-427E-A3A0-CA173CAA0EE5}" type="slidenum">
              <a:rPr lang="en-AU"/>
              <a:pPr>
                <a:defRPr/>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dirty="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89C09335-24AC-4DA6-82D0-0C73A8E43C2E}" type="datetimeFigureOut">
              <a:rPr lang="en-US"/>
              <a:pPr>
                <a:defRPr/>
              </a:pPr>
              <a:t>11/15/2010</a:t>
            </a:fld>
            <a:endParaRPr lang="en-AU" dirty="0"/>
          </a:p>
        </p:txBody>
      </p:sp>
      <p:sp>
        <p:nvSpPr>
          <p:cNvPr id="10" name="Footer Placeholder 5"/>
          <p:cNvSpPr>
            <a:spLocks noGrp="1"/>
          </p:cNvSpPr>
          <p:nvPr>
            <p:ph type="ftr" sz="quarter" idx="11"/>
          </p:nvPr>
        </p:nvSpPr>
        <p:spPr/>
        <p:txBody>
          <a:bodyPr/>
          <a:lstStyle>
            <a:lvl1pPr>
              <a:defRPr/>
            </a:lvl1pPr>
          </a:lstStyle>
          <a:p>
            <a:pPr>
              <a:defRPr/>
            </a:pPr>
            <a:endParaRPr lang="en-AU"/>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0EF5C1C7-E6A7-45A8-AD73-18C2DCC273E9}" type="slidenum">
              <a:rPr lang="en-AU"/>
              <a:pPr>
                <a:defRPr/>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90D2473A-AF1D-4B8E-8A22-A2324916BBB1}" type="datetimeFigureOut">
              <a:rPr lang="en-US"/>
              <a:pPr>
                <a:defRPr/>
              </a:pPr>
              <a:t>11/15/2010</a:t>
            </a:fld>
            <a:endParaRPr lang="en-AU" dirty="0"/>
          </a:p>
        </p:txBody>
      </p:sp>
      <p:sp>
        <p:nvSpPr>
          <p:cNvPr id="5" name="Footer Placeholder 21"/>
          <p:cNvSpPr>
            <a:spLocks noGrp="1"/>
          </p:cNvSpPr>
          <p:nvPr>
            <p:ph type="ftr" sz="quarter" idx="11"/>
          </p:nvPr>
        </p:nvSpPr>
        <p:spPr/>
        <p:txBody>
          <a:bodyPr/>
          <a:lstStyle>
            <a:lvl1pPr>
              <a:defRPr/>
            </a:lvl1pPr>
          </a:lstStyle>
          <a:p>
            <a:pPr>
              <a:defRPr/>
            </a:pPr>
            <a:endParaRPr lang="en-AU"/>
          </a:p>
        </p:txBody>
      </p:sp>
      <p:sp>
        <p:nvSpPr>
          <p:cNvPr id="6" name="Slide Number Placeholder 17"/>
          <p:cNvSpPr>
            <a:spLocks noGrp="1"/>
          </p:cNvSpPr>
          <p:nvPr>
            <p:ph type="sldNum" sz="quarter" idx="12"/>
          </p:nvPr>
        </p:nvSpPr>
        <p:spPr/>
        <p:txBody>
          <a:bodyPr/>
          <a:lstStyle>
            <a:lvl1pPr>
              <a:defRPr/>
            </a:lvl1pPr>
          </a:lstStyle>
          <a:p>
            <a:pPr>
              <a:defRPr/>
            </a:pPr>
            <a:fld id="{6C6F02BA-8004-4849-B56B-0A15CBF31665}" type="slidenum">
              <a:rPr lang="en-AU"/>
              <a:pPr>
                <a:defRPr/>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22A88BBE-68B4-4698-B9FF-CE467AEBF60D}" type="datetimeFigureOut">
              <a:rPr lang="en-US"/>
              <a:pPr>
                <a:defRPr/>
              </a:pPr>
              <a:t>11/15/2010</a:t>
            </a:fld>
            <a:endParaRPr lang="en-AU" dirty="0"/>
          </a:p>
        </p:txBody>
      </p:sp>
      <p:sp>
        <p:nvSpPr>
          <p:cNvPr id="5" name="Footer Placeholder 21"/>
          <p:cNvSpPr>
            <a:spLocks noGrp="1"/>
          </p:cNvSpPr>
          <p:nvPr>
            <p:ph type="ftr" sz="quarter" idx="11"/>
          </p:nvPr>
        </p:nvSpPr>
        <p:spPr/>
        <p:txBody>
          <a:bodyPr/>
          <a:lstStyle>
            <a:lvl1pPr>
              <a:defRPr/>
            </a:lvl1pPr>
          </a:lstStyle>
          <a:p>
            <a:pPr>
              <a:defRPr/>
            </a:pPr>
            <a:endParaRPr lang="en-AU"/>
          </a:p>
        </p:txBody>
      </p:sp>
      <p:sp>
        <p:nvSpPr>
          <p:cNvPr id="6" name="Slide Number Placeholder 17"/>
          <p:cNvSpPr>
            <a:spLocks noGrp="1"/>
          </p:cNvSpPr>
          <p:nvPr>
            <p:ph type="sldNum" sz="quarter" idx="12"/>
          </p:nvPr>
        </p:nvSpPr>
        <p:spPr/>
        <p:txBody>
          <a:bodyPr/>
          <a:lstStyle>
            <a:lvl1pPr>
              <a:defRPr/>
            </a:lvl1pPr>
          </a:lstStyle>
          <a:p>
            <a:pPr>
              <a:defRPr/>
            </a:pPr>
            <a:fld id="{48580338-9959-4EE5-A559-3BAF389CBC27}" type="slidenum">
              <a:rPr lang="en-AU"/>
              <a:pPr>
                <a:defRPr/>
              </a:pPr>
              <a:t>‹#›</a:t>
            </a:fld>
            <a:endParaRPr lang="en-A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6E1F1C07-2559-4AA7-9A4F-654C9D64B9CC}" type="datetimeFigureOut">
              <a:rPr lang="en-US"/>
              <a:pPr>
                <a:defRPr/>
              </a:pPr>
              <a:t>11/15/2010</a:t>
            </a:fld>
            <a:endParaRPr lang="en-AU" dirty="0"/>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en-A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BFFB27A1-DA66-457D-ACEC-2C69B1379AF5}" type="slidenum">
              <a:rPr lang="en-AU"/>
              <a:pPr>
                <a:defRPr/>
              </a:pPr>
              <a:t>‹#›</a:t>
            </a:fld>
            <a:endParaRPr lang="en-AU" dirty="0"/>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grpSp>
    </p:spTree>
  </p:cSld>
  <p:clrMap bg1="lt1" tx1="dk1" bg2="lt2" tx2="dk2" accent1="accent1" accent2="accent2" accent3="accent3" accent4="accent4" accent5="accent5" accent6="accent6" hlink="hlink" folHlink="folHlink"/>
  <p:sldLayoutIdLst>
    <p:sldLayoutId id="2147483815" r:id="rId1"/>
    <p:sldLayoutId id="2147483807" r:id="rId2"/>
    <p:sldLayoutId id="2147483816" r:id="rId3"/>
    <p:sldLayoutId id="2147483808" r:id="rId4"/>
    <p:sldLayoutId id="2147483809" r:id="rId5"/>
    <p:sldLayoutId id="2147483810" r:id="rId6"/>
    <p:sldLayoutId id="2147483811" r:id="rId7"/>
    <p:sldLayoutId id="2147483812" r:id="rId8"/>
    <p:sldLayoutId id="2147483817" r:id="rId9"/>
    <p:sldLayoutId id="2147483813" r:id="rId10"/>
    <p:sldLayoutId id="2147483814"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p:cNvGraphicFramePr>
            <a:graphicFrameLocks noGrp="1"/>
          </p:cNvGraphicFramePr>
          <p:nvPr/>
        </p:nvGraphicFramePr>
        <p:xfrm>
          <a:off x="357188" y="1268413"/>
          <a:ext cx="8572560" cy="5589239"/>
        </p:xfrm>
        <a:graphic>
          <a:graphicData uri="http://schemas.openxmlformats.org/drawingml/2006/table">
            <a:tbl>
              <a:tblPr/>
              <a:tblGrid>
                <a:gridCol w="4404251"/>
                <a:gridCol w="4168309"/>
              </a:tblGrid>
              <a:tr h="495148">
                <a:tc>
                  <a:txBody>
                    <a:bodyPr/>
                    <a:lstStyle/>
                    <a:p>
                      <a:pPr marL="342900" lvl="0" indent="-342900" algn="ctr">
                        <a:lnSpc>
                          <a:spcPct val="115000"/>
                        </a:lnSpc>
                        <a:spcAft>
                          <a:spcPts val="0"/>
                        </a:spcAft>
                        <a:buFont typeface="Symbol"/>
                        <a:buNone/>
                      </a:pPr>
                      <a:r>
                        <a:rPr lang="en-AU" sz="2400" dirty="0" smtClean="0">
                          <a:latin typeface="Calibri"/>
                          <a:ea typeface="Calibri"/>
                          <a:cs typeface="Times New Roman"/>
                        </a:rPr>
                        <a:t>KEY KNOWLEDGE</a:t>
                      </a:r>
                      <a:endParaRPr lang="en-AU" sz="2400" dirty="0">
                        <a:latin typeface="Calibri"/>
                        <a:ea typeface="Calibri"/>
                        <a:cs typeface="Times New Roman"/>
                      </a:endParaRPr>
                    </a:p>
                  </a:txBody>
                  <a:tcPr marL="65412" marR="6541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lvl="0" indent="-342900" algn="ctr">
                        <a:lnSpc>
                          <a:spcPct val="115000"/>
                        </a:lnSpc>
                        <a:spcAft>
                          <a:spcPts val="0"/>
                        </a:spcAft>
                        <a:buFont typeface="Symbol"/>
                        <a:buNone/>
                      </a:pPr>
                      <a:r>
                        <a:rPr lang="en-AU" sz="2400" dirty="0" smtClean="0">
                          <a:latin typeface="Calibri"/>
                          <a:ea typeface="Calibri"/>
                          <a:cs typeface="Times New Roman"/>
                        </a:rPr>
                        <a:t>KEY SKILLS</a:t>
                      </a:r>
                      <a:endParaRPr lang="en-AU" sz="2400" dirty="0">
                        <a:latin typeface="Calibri"/>
                        <a:ea typeface="Calibri"/>
                        <a:cs typeface="Times New Roman"/>
                      </a:endParaRPr>
                    </a:p>
                  </a:txBody>
                  <a:tcPr marL="65412" marR="6541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5094091">
                <a:tc>
                  <a:txBody>
                    <a:bodyPr/>
                    <a:lstStyle/>
                    <a:p>
                      <a:pPr marL="342900" lvl="0" indent="-342900">
                        <a:lnSpc>
                          <a:spcPct val="115000"/>
                        </a:lnSpc>
                        <a:spcAft>
                          <a:spcPts val="0"/>
                        </a:spcAft>
                        <a:buFont typeface="Symbol"/>
                        <a:buChar char=""/>
                      </a:pPr>
                      <a:r>
                        <a:rPr lang="en-AU" sz="1800" b="1" dirty="0">
                          <a:latin typeface="Calibri"/>
                          <a:ea typeface="Calibri"/>
                          <a:cs typeface="Calibri"/>
                        </a:rPr>
                        <a:t>The way the neuromuscular and musculoskeletal systems work together to bring about movements including major bones, muscles, joints and joint action</a:t>
                      </a:r>
                      <a:endParaRPr lang="en-AU" sz="1800" dirty="0">
                        <a:latin typeface="Calibri"/>
                        <a:ea typeface="Calibri"/>
                        <a:cs typeface="Times New Roman"/>
                      </a:endParaRPr>
                    </a:p>
                    <a:p>
                      <a:pPr marL="342900" lvl="0" indent="-342900">
                        <a:lnSpc>
                          <a:spcPct val="115000"/>
                        </a:lnSpc>
                        <a:spcAft>
                          <a:spcPts val="0"/>
                        </a:spcAft>
                        <a:buFont typeface="Symbol"/>
                        <a:buChar char=""/>
                      </a:pPr>
                      <a:r>
                        <a:rPr lang="en-AU" sz="1800" b="1" dirty="0">
                          <a:latin typeface="Calibri"/>
                          <a:ea typeface="Calibri"/>
                          <a:cs typeface="Calibri"/>
                        </a:rPr>
                        <a:t>The various characteristics of the different muscle types – fibre and arrangement</a:t>
                      </a:r>
                      <a:endParaRPr lang="en-AU" sz="1800" dirty="0">
                        <a:latin typeface="Calibri"/>
                        <a:ea typeface="Calibri"/>
                        <a:cs typeface="Times New Roman"/>
                      </a:endParaRPr>
                    </a:p>
                    <a:p>
                      <a:pPr marL="342900" lvl="0" indent="-342900">
                        <a:lnSpc>
                          <a:spcPct val="115000"/>
                        </a:lnSpc>
                        <a:spcAft>
                          <a:spcPts val="0"/>
                        </a:spcAft>
                        <a:buFont typeface="Symbol"/>
                        <a:buChar char=""/>
                      </a:pPr>
                      <a:r>
                        <a:rPr lang="en-AU" sz="1800" b="1" dirty="0">
                          <a:latin typeface="Calibri"/>
                          <a:ea typeface="Calibri"/>
                          <a:cs typeface="Calibri"/>
                        </a:rPr>
                        <a:t>Isotonic, isokinetic and isometric muscle contractions</a:t>
                      </a:r>
                      <a:endParaRPr lang="en-AU" sz="1800" dirty="0">
                        <a:latin typeface="Calibri"/>
                        <a:ea typeface="Calibri"/>
                        <a:cs typeface="Times New Roman"/>
                      </a:endParaRPr>
                    </a:p>
                    <a:p>
                      <a:pPr marL="342900" lvl="0" indent="-342900">
                        <a:lnSpc>
                          <a:spcPct val="115000"/>
                        </a:lnSpc>
                        <a:spcAft>
                          <a:spcPts val="0"/>
                        </a:spcAft>
                        <a:buFont typeface="Symbol"/>
                        <a:buChar char=""/>
                      </a:pPr>
                      <a:r>
                        <a:rPr lang="en-AU" sz="1800" b="1" dirty="0">
                          <a:latin typeface="Calibri"/>
                          <a:ea typeface="Calibri"/>
                          <a:cs typeface="Calibri"/>
                        </a:rPr>
                        <a:t>The agonist and antagonist relationship as related to reciprocal inhibition and the associated use of stabilisers</a:t>
                      </a:r>
                      <a:endParaRPr lang="en-AU" sz="1800" dirty="0">
                        <a:latin typeface="Calibri"/>
                        <a:ea typeface="Calibri"/>
                        <a:cs typeface="Times New Roman"/>
                      </a:endParaRPr>
                    </a:p>
                    <a:p>
                      <a:pPr marL="342900" lvl="0" indent="-342900">
                        <a:lnSpc>
                          <a:spcPct val="115000"/>
                        </a:lnSpc>
                        <a:spcAft>
                          <a:spcPts val="0"/>
                        </a:spcAft>
                        <a:buFont typeface="Symbol"/>
                        <a:buChar char=""/>
                      </a:pPr>
                      <a:r>
                        <a:rPr lang="en-AU" sz="1800" b="1" dirty="0">
                          <a:latin typeface="Calibri"/>
                          <a:ea typeface="Calibri"/>
                          <a:cs typeface="Calibri"/>
                        </a:rPr>
                        <a:t>The nervous control of muscles including recruitment of motor units, fibres and types of contraction</a:t>
                      </a:r>
                      <a:endParaRPr lang="en-AU" sz="1800" dirty="0">
                        <a:latin typeface="Calibri"/>
                        <a:ea typeface="Calibri"/>
                        <a:cs typeface="Times New Roman"/>
                      </a:endParaRPr>
                    </a:p>
                  </a:txBody>
                  <a:tcPr marL="65412" marR="6541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lvl="0" indent="-342900">
                        <a:lnSpc>
                          <a:spcPct val="115000"/>
                        </a:lnSpc>
                        <a:spcAft>
                          <a:spcPts val="0"/>
                        </a:spcAft>
                        <a:buFont typeface="Symbol"/>
                        <a:buChar char=""/>
                      </a:pPr>
                      <a:r>
                        <a:rPr lang="en-AU" sz="1800" b="1" dirty="0">
                          <a:latin typeface="Calibri"/>
                          <a:ea typeface="Calibri"/>
                          <a:cs typeface="Calibri"/>
                        </a:rPr>
                        <a:t>Correct use of anatomical terms related to major bones, muscles, common joints and their actions that bring about movements.</a:t>
                      </a:r>
                      <a:endParaRPr lang="en-AU" sz="1800" dirty="0">
                        <a:latin typeface="Calibri"/>
                        <a:ea typeface="Calibri"/>
                        <a:cs typeface="Times New Roman"/>
                      </a:endParaRPr>
                    </a:p>
                    <a:p>
                      <a:pPr marL="342900" lvl="0" indent="-342900">
                        <a:lnSpc>
                          <a:spcPct val="115000"/>
                        </a:lnSpc>
                        <a:spcAft>
                          <a:spcPts val="0"/>
                        </a:spcAft>
                        <a:buFont typeface="Symbol"/>
                        <a:buChar char=""/>
                      </a:pPr>
                      <a:r>
                        <a:rPr lang="en-AU" sz="1800" b="1" dirty="0">
                          <a:latin typeface="Calibri"/>
                          <a:ea typeface="Calibri"/>
                          <a:cs typeface="Calibri"/>
                        </a:rPr>
                        <a:t>Participate in and analyse a broad range of movements used in sporting activities and be able to identify key bones, muscles and joint movements associated with those movements.</a:t>
                      </a:r>
                      <a:endParaRPr lang="en-AU" sz="1800" dirty="0">
                        <a:latin typeface="Calibri"/>
                        <a:ea typeface="Calibri"/>
                        <a:cs typeface="Times New Roman"/>
                      </a:endParaRPr>
                    </a:p>
                    <a:p>
                      <a:pPr marL="342900" lvl="0" indent="-342900">
                        <a:lnSpc>
                          <a:spcPct val="115000"/>
                        </a:lnSpc>
                        <a:spcAft>
                          <a:spcPts val="0"/>
                        </a:spcAft>
                        <a:buFont typeface="Symbol"/>
                        <a:buChar char=""/>
                      </a:pPr>
                      <a:r>
                        <a:rPr lang="en-AU" sz="1800" b="1" dirty="0">
                          <a:latin typeface="Calibri"/>
                          <a:ea typeface="Calibri"/>
                          <a:cs typeface="Calibri"/>
                        </a:rPr>
                        <a:t>Explain  and discuss  how reciprocal inhibition works</a:t>
                      </a:r>
                      <a:endParaRPr lang="en-AU" sz="1800" dirty="0">
                        <a:latin typeface="Calibri"/>
                        <a:ea typeface="Calibri"/>
                        <a:cs typeface="Times New Roman"/>
                      </a:endParaRPr>
                    </a:p>
                    <a:p>
                      <a:pPr marL="342900" lvl="0" indent="-342900">
                        <a:lnSpc>
                          <a:spcPct val="115000"/>
                        </a:lnSpc>
                        <a:spcAft>
                          <a:spcPts val="0"/>
                        </a:spcAft>
                        <a:buFont typeface="Symbol"/>
                        <a:buChar char=""/>
                      </a:pPr>
                      <a:r>
                        <a:rPr lang="en-AU" sz="1800" b="1" dirty="0">
                          <a:latin typeface="Calibri"/>
                          <a:ea typeface="Calibri"/>
                          <a:cs typeface="Calibri"/>
                        </a:rPr>
                        <a:t>Identify the different types of muscle fibres and contractions responsible for a wide range of physical activities performed at varied intensities</a:t>
                      </a:r>
                      <a:endParaRPr lang="en-AU" sz="1800" dirty="0">
                        <a:latin typeface="Calibri"/>
                        <a:ea typeface="Calibri"/>
                        <a:cs typeface="Times New Roman"/>
                      </a:endParaRPr>
                    </a:p>
                  </a:txBody>
                  <a:tcPr marL="65412" marR="65412"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pic>
        <p:nvPicPr>
          <p:cNvPr id="5127" name="Picture 14"/>
          <p:cNvPicPr>
            <a:picLocks noChangeAspect="1" noChangeArrowheads="1"/>
          </p:cNvPicPr>
          <p:nvPr/>
        </p:nvPicPr>
        <p:blipFill>
          <a:blip r:embed="rId2" cstate="print"/>
          <a:srcRect/>
          <a:stretch>
            <a:fillRect/>
          </a:stretch>
        </p:blipFill>
        <p:spPr bwMode="auto">
          <a:xfrm>
            <a:off x="0" y="0"/>
            <a:ext cx="9144000" cy="13414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0" y="1412875"/>
            <a:ext cx="8502650" cy="4359275"/>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1"/>
          <p:cNvSpPr txBox="1">
            <a:spLocks noChangeArrowheads="1"/>
          </p:cNvSpPr>
          <p:nvPr/>
        </p:nvSpPr>
        <p:spPr bwMode="auto">
          <a:xfrm>
            <a:off x="357188" y="1428750"/>
            <a:ext cx="8286750" cy="5232400"/>
          </a:xfrm>
          <a:prstGeom prst="rect">
            <a:avLst/>
          </a:prstGeom>
          <a:noFill/>
          <a:ln w="9525">
            <a:noFill/>
            <a:miter lim="800000"/>
            <a:headEnd/>
            <a:tailEnd/>
          </a:ln>
        </p:spPr>
        <p:txBody>
          <a:bodyPr>
            <a:spAutoFit/>
          </a:bodyPr>
          <a:lstStyle/>
          <a:p>
            <a:r>
              <a:rPr lang="en-AU" sz="2800" b="1">
                <a:solidFill>
                  <a:srgbClr val="0070C0"/>
                </a:solidFill>
              </a:rPr>
              <a:t>The musculoskeletal system consists of:</a:t>
            </a:r>
          </a:p>
          <a:p>
            <a:endParaRPr lang="en-AU" sz="2800" b="1">
              <a:solidFill>
                <a:srgbClr val="0070C0"/>
              </a:solidFill>
            </a:endParaRPr>
          </a:p>
          <a:p>
            <a:pPr>
              <a:buFont typeface="Arial" charset="0"/>
              <a:buChar char="•"/>
            </a:pPr>
            <a:r>
              <a:rPr lang="en-AU" sz="2000" b="1">
                <a:solidFill>
                  <a:srgbClr val="0070C0"/>
                </a:solidFill>
              </a:rPr>
              <a:t>skeletal system </a:t>
            </a:r>
            <a:r>
              <a:rPr lang="en-AU" sz="2000"/>
              <a:t>(bones and joints)</a:t>
            </a:r>
          </a:p>
          <a:p>
            <a:pPr>
              <a:buFont typeface="Arial" charset="0"/>
              <a:buChar char="•"/>
            </a:pPr>
            <a:r>
              <a:rPr lang="en-AU" sz="2000" b="1">
                <a:solidFill>
                  <a:srgbClr val="0070C0"/>
                </a:solidFill>
              </a:rPr>
              <a:t>skeletal</a:t>
            </a:r>
            <a:r>
              <a:rPr lang="en-AU" sz="2000"/>
              <a:t> (voluntary) </a:t>
            </a:r>
            <a:r>
              <a:rPr lang="en-AU" sz="2000" b="1">
                <a:solidFill>
                  <a:srgbClr val="0070C0"/>
                </a:solidFill>
              </a:rPr>
              <a:t>muscle</a:t>
            </a:r>
          </a:p>
          <a:p>
            <a:pPr>
              <a:buFont typeface="Arial" charset="0"/>
              <a:buChar char="•"/>
            </a:pPr>
            <a:r>
              <a:rPr lang="en-AU" sz="2000" b="1">
                <a:solidFill>
                  <a:srgbClr val="0070C0"/>
                </a:solidFill>
              </a:rPr>
              <a:t>ligaments </a:t>
            </a:r>
            <a:r>
              <a:rPr lang="en-AU" sz="2000"/>
              <a:t>(connect bones to bones)</a:t>
            </a:r>
          </a:p>
          <a:p>
            <a:pPr>
              <a:buFont typeface="Arial" charset="0"/>
              <a:buChar char="•"/>
            </a:pPr>
            <a:r>
              <a:rPr lang="en-AU" sz="2000" b="1">
                <a:solidFill>
                  <a:srgbClr val="0070C0"/>
                </a:solidFill>
              </a:rPr>
              <a:t>tendons</a:t>
            </a:r>
            <a:r>
              <a:rPr lang="en-AU" sz="2000"/>
              <a:t> (connect muscles to bones)</a:t>
            </a:r>
          </a:p>
          <a:p>
            <a:pPr>
              <a:buFont typeface="Arial" charset="0"/>
              <a:buChar char="•"/>
            </a:pPr>
            <a:r>
              <a:rPr lang="en-AU" sz="2000" b="1">
                <a:solidFill>
                  <a:srgbClr val="0070C0"/>
                </a:solidFill>
              </a:rPr>
              <a:t>cartilage</a:t>
            </a:r>
            <a:r>
              <a:rPr lang="en-AU" sz="2000"/>
              <a:t> ( shock absorbing gel between joints)</a:t>
            </a:r>
          </a:p>
          <a:p>
            <a:pPr>
              <a:buFont typeface="Arial" charset="0"/>
              <a:buChar char="•"/>
            </a:pPr>
            <a:endParaRPr lang="en-AU"/>
          </a:p>
          <a:p>
            <a:r>
              <a:rPr lang="en-AU" sz="2000" b="1"/>
              <a:t>Main functions :</a:t>
            </a:r>
          </a:p>
          <a:p>
            <a:endParaRPr lang="en-AU" sz="2000" b="1"/>
          </a:p>
          <a:p>
            <a:pPr>
              <a:buFont typeface="Arial" charset="0"/>
              <a:buChar char="•"/>
            </a:pPr>
            <a:r>
              <a:rPr lang="en-AU" sz="2000"/>
              <a:t>Protection of vital internal organs</a:t>
            </a:r>
          </a:p>
          <a:p>
            <a:pPr>
              <a:buFont typeface="Arial" charset="0"/>
              <a:buChar char="•"/>
            </a:pPr>
            <a:r>
              <a:rPr lang="en-AU" sz="2000"/>
              <a:t>Support</a:t>
            </a:r>
          </a:p>
          <a:p>
            <a:pPr>
              <a:buFont typeface="Arial" charset="0"/>
              <a:buChar char="•"/>
            </a:pPr>
            <a:r>
              <a:rPr lang="en-AU" sz="2000"/>
              <a:t>Attachment sites for muscles</a:t>
            </a:r>
          </a:p>
          <a:p>
            <a:pPr>
              <a:buFont typeface="Arial" charset="0"/>
              <a:buChar char="•"/>
            </a:pPr>
            <a:r>
              <a:rPr lang="en-AU" sz="2000"/>
              <a:t>Storage of fuels, fats and minerals</a:t>
            </a:r>
          </a:p>
          <a:p>
            <a:pPr>
              <a:buFont typeface="Arial" charset="0"/>
              <a:buChar char="•"/>
            </a:pPr>
            <a:r>
              <a:rPr lang="en-AU" sz="2000"/>
              <a:t>Leverage for muscles</a:t>
            </a:r>
          </a:p>
          <a:p>
            <a:pPr>
              <a:buFont typeface="Arial" charset="0"/>
              <a:buChar char="•"/>
            </a:pPr>
            <a:r>
              <a:rPr lang="en-AU" sz="2000"/>
              <a:t>Blood cell production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1"/>
          <p:cNvSpPr txBox="1">
            <a:spLocks noChangeArrowheads="1"/>
          </p:cNvSpPr>
          <p:nvPr/>
        </p:nvSpPr>
        <p:spPr bwMode="auto">
          <a:xfrm>
            <a:off x="500063" y="1143000"/>
            <a:ext cx="8286750" cy="862013"/>
          </a:xfrm>
          <a:prstGeom prst="rect">
            <a:avLst/>
          </a:prstGeom>
          <a:noFill/>
          <a:ln w="9525">
            <a:noFill/>
            <a:miter lim="800000"/>
            <a:headEnd/>
            <a:tailEnd/>
          </a:ln>
        </p:spPr>
        <p:txBody>
          <a:bodyPr>
            <a:spAutoFit/>
          </a:bodyPr>
          <a:lstStyle/>
          <a:p>
            <a:pPr algn="ctr"/>
            <a:r>
              <a:rPr lang="en-AU" sz="3600" b="1">
                <a:solidFill>
                  <a:srgbClr val="0070C0"/>
                </a:solidFill>
              </a:rPr>
              <a:t>Anatomical Terms</a:t>
            </a:r>
          </a:p>
          <a:p>
            <a:pPr algn="ctr"/>
            <a:endParaRPr lang="en-AU" sz="1400" b="1">
              <a:solidFill>
                <a:srgbClr val="0070C0"/>
              </a:solidFill>
            </a:endParaRPr>
          </a:p>
        </p:txBody>
      </p:sp>
      <p:pic>
        <p:nvPicPr>
          <p:cNvPr id="8195" name="Picture 3"/>
          <p:cNvPicPr>
            <a:picLocks noChangeAspect="1" noChangeArrowheads="1"/>
          </p:cNvPicPr>
          <p:nvPr/>
        </p:nvPicPr>
        <p:blipFill>
          <a:blip r:embed="rId2" cstate="print"/>
          <a:srcRect/>
          <a:stretch>
            <a:fillRect/>
          </a:stretch>
        </p:blipFill>
        <p:spPr bwMode="auto">
          <a:xfrm>
            <a:off x="755650" y="3381375"/>
            <a:ext cx="8050213" cy="3476625"/>
          </a:xfrm>
          <a:prstGeom prst="rect">
            <a:avLst/>
          </a:prstGeom>
          <a:noFill/>
          <a:ln w="9525">
            <a:noFill/>
            <a:miter lim="800000"/>
            <a:headEnd/>
            <a:tailEnd/>
          </a:ln>
        </p:spPr>
      </p:pic>
      <p:pic>
        <p:nvPicPr>
          <p:cNvPr id="8196" name="Picture 4"/>
          <p:cNvPicPr>
            <a:picLocks noChangeAspect="1" noChangeArrowheads="1"/>
          </p:cNvPicPr>
          <p:nvPr/>
        </p:nvPicPr>
        <p:blipFill>
          <a:blip r:embed="rId3" cstate="print"/>
          <a:srcRect/>
          <a:stretch>
            <a:fillRect/>
          </a:stretch>
        </p:blipFill>
        <p:spPr bwMode="auto">
          <a:xfrm>
            <a:off x="6804025" y="692150"/>
            <a:ext cx="2339975" cy="2579688"/>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3"/>
          <p:cNvPicPr>
            <a:picLocks noChangeAspect="1" noChangeArrowheads="1"/>
          </p:cNvPicPr>
          <p:nvPr/>
        </p:nvPicPr>
        <p:blipFill>
          <a:blip r:embed="rId2" cstate="print"/>
          <a:srcRect/>
          <a:stretch>
            <a:fillRect/>
          </a:stretch>
        </p:blipFill>
        <p:spPr bwMode="auto">
          <a:xfrm>
            <a:off x="1062038" y="1268413"/>
            <a:ext cx="7381875" cy="4176712"/>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1"/>
          <p:cNvSpPr txBox="1">
            <a:spLocks noChangeArrowheads="1"/>
          </p:cNvSpPr>
          <p:nvPr/>
        </p:nvSpPr>
        <p:spPr bwMode="auto">
          <a:xfrm>
            <a:off x="571500" y="785813"/>
            <a:ext cx="7929563" cy="800100"/>
          </a:xfrm>
          <a:prstGeom prst="rect">
            <a:avLst/>
          </a:prstGeom>
          <a:noFill/>
          <a:ln w="9525">
            <a:noFill/>
            <a:miter lim="800000"/>
            <a:headEnd/>
            <a:tailEnd/>
          </a:ln>
        </p:spPr>
        <p:txBody>
          <a:bodyPr>
            <a:spAutoFit/>
          </a:bodyPr>
          <a:lstStyle/>
          <a:p>
            <a:pPr algn="ctr"/>
            <a:r>
              <a:rPr lang="en-AU" sz="2800" b="1">
                <a:solidFill>
                  <a:srgbClr val="0070C0"/>
                </a:solidFill>
              </a:rPr>
              <a:t>Basic anatomical positions</a:t>
            </a:r>
          </a:p>
          <a:p>
            <a:pPr algn="ctr"/>
            <a:endParaRPr lang="en-AU"/>
          </a:p>
        </p:txBody>
      </p:sp>
      <p:pic>
        <p:nvPicPr>
          <p:cNvPr id="10243" name="Picture 3"/>
          <p:cNvPicPr>
            <a:picLocks noChangeAspect="1" noChangeArrowheads="1"/>
          </p:cNvPicPr>
          <p:nvPr/>
        </p:nvPicPr>
        <p:blipFill>
          <a:blip r:embed="rId2" cstate="print"/>
          <a:srcRect/>
          <a:stretch>
            <a:fillRect/>
          </a:stretch>
        </p:blipFill>
        <p:spPr bwMode="auto">
          <a:xfrm>
            <a:off x="1476375" y="1468438"/>
            <a:ext cx="5832475" cy="5186362"/>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p:cNvSpPr txBox="1">
            <a:spLocks noChangeArrowheads="1"/>
          </p:cNvSpPr>
          <p:nvPr/>
        </p:nvSpPr>
        <p:spPr bwMode="auto">
          <a:xfrm>
            <a:off x="642938" y="1214438"/>
            <a:ext cx="8001000" cy="800100"/>
          </a:xfrm>
          <a:prstGeom prst="rect">
            <a:avLst/>
          </a:prstGeom>
          <a:noFill/>
          <a:ln w="9525">
            <a:noFill/>
            <a:miter lim="800000"/>
            <a:headEnd/>
            <a:tailEnd/>
          </a:ln>
        </p:spPr>
        <p:txBody>
          <a:bodyPr>
            <a:spAutoFit/>
          </a:bodyPr>
          <a:lstStyle/>
          <a:p>
            <a:pPr algn="ctr"/>
            <a:r>
              <a:rPr lang="en-AU" sz="2800" b="1">
                <a:solidFill>
                  <a:srgbClr val="0070C0"/>
                </a:solidFill>
              </a:rPr>
              <a:t>Basic anatomical planes</a:t>
            </a:r>
          </a:p>
          <a:p>
            <a:endParaRPr lang="en-AU"/>
          </a:p>
        </p:txBody>
      </p:sp>
      <p:pic>
        <p:nvPicPr>
          <p:cNvPr id="11267" name="Picture 3"/>
          <p:cNvPicPr>
            <a:picLocks noChangeAspect="1" noChangeArrowheads="1"/>
          </p:cNvPicPr>
          <p:nvPr/>
        </p:nvPicPr>
        <p:blipFill>
          <a:blip r:embed="rId2" cstate="print"/>
          <a:srcRect/>
          <a:stretch>
            <a:fillRect/>
          </a:stretch>
        </p:blipFill>
        <p:spPr bwMode="auto">
          <a:xfrm>
            <a:off x="827088" y="3429000"/>
            <a:ext cx="2952750" cy="2586038"/>
          </a:xfrm>
          <a:prstGeom prst="rect">
            <a:avLst/>
          </a:prstGeom>
          <a:noFill/>
          <a:ln w="9525">
            <a:noFill/>
            <a:miter lim="800000"/>
            <a:headEnd/>
            <a:tailEnd/>
          </a:ln>
        </p:spPr>
      </p:pic>
      <p:pic>
        <p:nvPicPr>
          <p:cNvPr id="11268" name="Picture 4"/>
          <p:cNvPicPr>
            <a:picLocks noChangeAspect="1" noChangeArrowheads="1"/>
          </p:cNvPicPr>
          <p:nvPr/>
        </p:nvPicPr>
        <p:blipFill>
          <a:blip r:embed="rId3" cstate="print"/>
          <a:srcRect/>
          <a:stretch>
            <a:fillRect/>
          </a:stretch>
        </p:blipFill>
        <p:spPr bwMode="auto">
          <a:xfrm>
            <a:off x="4140200" y="1725613"/>
            <a:ext cx="5003800" cy="5132387"/>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1"/>
          <p:cNvSpPr txBox="1">
            <a:spLocks noChangeArrowheads="1"/>
          </p:cNvSpPr>
          <p:nvPr/>
        </p:nvSpPr>
        <p:spPr bwMode="auto">
          <a:xfrm>
            <a:off x="285750" y="765175"/>
            <a:ext cx="8572500" cy="954088"/>
          </a:xfrm>
          <a:prstGeom prst="rect">
            <a:avLst/>
          </a:prstGeom>
          <a:noFill/>
          <a:ln w="9525">
            <a:noFill/>
            <a:miter lim="800000"/>
            <a:headEnd/>
            <a:tailEnd/>
          </a:ln>
        </p:spPr>
        <p:txBody>
          <a:bodyPr>
            <a:spAutoFit/>
          </a:bodyPr>
          <a:lstStyle/>
          <a:p>
            <a:r>
              <a:rPr lang="en-AU" sz="2800" b="1">
                <a:solidFill>
                  <a:srgbClr val="0070C0"/>
                </a:solidFill>
              </a:rPr>
              <a:t> Axial and appendicular parts of the skeleton</a:t>
            </a:r>
          </a:p>
          <a:p>
            <a:endParaRPr lang="en-AU" sz="2800" b="1">
              <a:solidFill>
                <a:srgbClr val="0070C0"/>
              </a:solidFill>
            </a:endParaRPr>
          </a:p>
        </p:txBody>
      </p:sp>
      <p:pic>
        <p:nvPicPr>
          <p:cNvPr id="12291" name="Picture 3"/>
          <p:cNvPicPr>
            <a:picLocks noChangeAspect="1" noChangeArrowheads="1"/>
          </p:cNvPicPr>
          <p:nvPr/>
        </p:nvPicPr>
        <p:blipFill>
          <a:blip r:embed="rId2" cstate="print"/>
          <a:srcRect/>
          <a:stretch>
            <a:fillRect/>
          </a:stretch>
        </p:blipFill>
        <p:spPr bwMode="auto">
          <a:xfrm>
            <a:off x="755650" y="1384300"/>
            <a:ext cx="8388350" cy="54737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2"/>
          <p:cNvSpPr txBox="1">
            <a:spLocks noChangeArrowheads="1"/>
          </p:cNvSpPr>
          <p:nvPr/>
        </p:nvSpPr>
        <p:spPr bwMode="auto">
          <a:xfrm>
            <a:off x="642938" y="857250"/>
            <a:ext cx="8286750" cy="954088"/>
          </a:xfrm>
          <a:prstGeom prst="rect">
            <a:avLst/>
          </a:prstGeom>
          <a:noFill/>
          <a:ln w="9525">
            <a:noFill/>
            <a:miter lim="800000"/>
            <a:headEnd/>
            <a:tailEnd/>
          </a:ln>
        </p:spPr>
        <p:txBody>
          <a:bodyPr>
            <a:spAutoFit/>
          </a:bodyPr>
          <a:lstStyle/>
          <a:p>
            <a:r>
              <a:rPr lang="en-AU" sz="2800" b="1">
                <a:solidFill>
                  <a:srgbClr val="0070C0"/>
                </a:solidFill>
              </a:rPr>
              <a:t>Structure of the ribs &amp; vertebral column</a:t>
            </a:r>
          </a:p>
          <a:p>
            <a:endParaRPr lang="en-AU" sz="2800" b="1">
              <a:solidFill>
                <a:srgbClr val="0070C0"/>
              </a:solidFill>
            </a:endParaRPr>
          </a:p>
        </p:txBody>
      </p:sp>
      <p:pic>
        <p:nvPicPr>
          <p:cNvPr id="13315" name="Picture 3"/>
          <p:cNvPicPr>
            <a:picLocks noChangeAspect="1" noChangeArrowheads="1"/>
          </p:cNvPicPr>
          <p:nvPr/>
        </p:nvPicPr>
        <p:blipFill>
          <a:blip r:embed="rId2" cstate="print"/>
          <a:srcRect/>
          <a:stretch>
            <a:fillRect/>
          </a:stretch>
        </p:blipFill>
        <p:spPr bwMode="auto">
          <a:xfrm>
            <a:off x="755650" y="1628775"/>
            <a:ext cx="3436938" cy="3095625"/>
          </a:xfrm>
          <a:prstGeom prst="rect">
            <a:avLst/>
          </a:prstGeom>
          <a:noFill/>
          <a:ln w="9525">
            <a:noFill/>
            <a:miter lim="800000"/>
            <a:headEnd/>
            <a:tailEnd/>
          </a:ln>
        </p:spPr>
      </p:pic>
      <p:pic>
        <p:nvPicPr>
          <p:cNvPr id="13316" name="Picture 4"/>
          <p:cNvPicPr>
            <a:picLocks noChangeAspect="1" noChangeArrowheads="1"/>
          </p:cNvPicPr>
          <p:nvPr/>
        </p:nvPicPr>
        <p:blipFill>
          <a:blip r:embed="rId3" cstate="print"/>
          <a:srcRect/>
          <a:stretch>
            <a:fillRect/>
          </a:stretch>
        </p:blipFill>
        <p:spPr bwMode="auto">
          <a:xfrm>
            <a:off x="4140200" y="1341438"/>
            <a:ext cx="4730750" cy="55372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1"/>
          <p:cNvSpPr txBox="1">
            <a:spLocks noChangeArrowheads="1"/>
          </p:cNvSpPr>
          <p:nvPr/>
        </p:nvSpPr>
        <p:spPr bwMode="auto">
          <a:xfrm>
            <a:off x="611188" y="476250"/>
            <a:ext cx="7786687" cy="954088"/>
          </a:xfrm>
          <a:prstGeom prst="rect">
            <a:avLst/>
          </a:prstGeom>
          <a:noFill/>
          <a:ln w="9525">
            <a:noFill/>
            <a:miter lim="800000"/>
            <a:headEnd/>
            <a:tailEnd/>
          </a:ln>
        </p:spPr>
        <p:txBody>
          <a:bodyPr>
            <a:spAutoFit/>
          </a:bodyPr>
          <a:lstStyle/>
          <a:p>
            <a:pPr algn="ctr"/>
            <a:r>
              <a:rPr lang="en-AU" sz="2800" b="1">
                <a:solidFill>
                  <a:srgbClr val="0070C0"/>
                </a:solidFill>
              </a:rPr>
              <a:t>A typical synovial joint</a:t>
            </a:r>
          </a:p>
          <a:p>
            <a:pPr algn="ctr"/>
            <a:endParaRPr lang="en-AU" sz="2800" b="1">
              <a:solidFill>
                <a:srgbClr val="0070C0"/>
              </a:solidFill>
            </a:endParaRPr>
          </a:p>
        </p:txBody>
      </p:sp>
      <p:pic>
        <p:nvPicPr>
          <p:cNvPr id="14339" name="Picture 4"/>
          <p:cNvPicPr>
            <a:picLocks noChangeAspect="1" noChangeArrowheads="1"/>
          </p:cNvPicPr>
          <p:nvPr/>
        </p:nvPicPr>
        <p:blipFill>
          <a:blip r:embed="rId2" cstate="print"/>
          <a:srcRect/>
          <a:stretch>
            <a:fillRect/>
          </a:stretch>
        </p:blipFill>
        <p:spPr bwMode="auto">
          <a:xfrm>
            <a:off x="2124075" y="2855913"/>
            <a:ext cx="7019925" cy="4002087"/>
          </a:xfrm>
          <a:prstGeom prst="rect">
            <a:avLst/>
          </a:prstGeom>
          <a:noFill/>
          <a:ln w="9525">
            <a:noFill/>
            <a:miter lim="800000"/>
            <a:headEnd/>
            <a:tailEnd/>
          </a:ln>
        </p:spPr>
      </p:pic>
      <p:pic>
        <p:nvPicPr>
          <p:cNvPr id="14340" name="Picture 5"/>
          <p:cNvPicPr>
            <a:picLocks noChangeAspect="1" noChangeArrowheads="1"/>
          </p:cNvPicPr>
          <p:nvPr/>
        </p:nvPicPr>
        <p:blipFill>
          <a:blip r:embed="rId3" cstate="print"/>
          <a:srcRect/>
          <a:stretch>
            <a:fillRect/>
          </a:stretch>
        </p:blipFill>
        <p:spPr bwMode="auto">
          <a:xfrm>
            <a:off x="3708400" y="908050"/>
            <a:ext cx="3341688" cy="2205038"/>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1"/>
          <p:cNvSpPr txBox="1">
            <a:spLocks noChangeArrowheads="1"/>
          </p:cNvSpPr>
          <p:nvPr/>
        </p:nvSpPr>
        <p:spPr bwMode="auto">
          <a:xfrm>
            <a:off x="0" y="785813"/>
            <a:ext cx="9144000" cy="708025"/>
          </a:xfrm>
          <a:prstGeom prst="rect">
            <a:avLst/>
          </a:prstGeom>
          <a:noFill/>
          <a:ln w="9525">
            <a:noFill/>
            <a:miter lim="800000"/>
            <a:headEnd/>
            <a:tailEnd/>
          </a:ln>
        </p:spPr>
        <p:txBody>
          <a:bodyPr>
            <a:spAutoFit/>
          </a:bodyPr>
          <a:lstStyle/>
          <a:p>
            <a:pPr algn="ctr"/>
            <a:r>
              <a:rPr lang="en-AU" sz="2000" b="1">
                <a:solidFill>
                  <a:srgbClr val="0070C0"/>
                </a:solidFill>
              </a:rPr>
              <a:t>6 types of synovial joints:  structure, movements and examples</a:t>
            </a:r>
          </a:p>
          <a:p>
            <a:pPr algn="ctr"/>
            <a:endParaRPr lang="en-AU" sz="2000" b="1">
              <a:solidFill>
                <a:srgbClr val="0070C0"/>
              </a:solidFill>
            </a:endParaRPr>
          </a:p>
        </p:txBody>
      </p:sp>
      <p:pic>
        <p:nvPicPr>
          <p:cNvPr id="15363" name="Picture 3"/>
          <p:cNvPicPr>
            <a:picLocks noChangeAspect="1" noChangeArrowheads="1"/>
          </p:cNvPicPr>
          <p:nvPr/>
        </p:nvPicPr>
        <p:blipFill>
          <a:blip r:embed="rId2" cstate="print"/>
          <a:srcRect/>
          <a:stretch>
            <a:fillRect/>
          </a:stretch>
        </p:blipFill>
        <p:spPr bwMode="auto">
          <a:xfrm>
            <a:off x="661988" y="1771650"/>
            <a:ext cx="7870825" cy="4783138"/>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1"/>
          <p:cNvSpPr txBox="1">
            <a:spLocks noChangeArrowheads="1"/>
          </p:cNvSpPr>
          <p:nvPr/>
        </p:nvSpPr>
        <p:spPr bwMode="auto">
          <a:xfrm>
            <a:off x="500063" y="620713"/>
            <a:ext cx="7858125" cy="2246312"/>
          </a:xfrm>
          <a:prstGeom prst="rect">
            <a:avLst/>
          </a:prstGeom>
          <a:noFill/>
          <a:ln w="9525">
            <a:noFill/>
            <a:miter lim="800000"/>
            <a:headEnd/>
            <a:tailEnd/>
          </a:ln>
        </p:spPr>
        <p:txBody>
          <a:bodyPr>
            <a:spAutoFit/>
          </a:bodyPr>
          <a:lstStyle/>
          <a:p>
            <a:pPr algn="ctr"/>
            <a:r>
              <a:rPr lang="en-AU" sz="2800" b="1">
                <a:solidFill>
                  <a:srgbClr val="0070C0"/>
                </a:solidFill>
              </a:rPr>
              <a:t>Types of movements:</a:t>
            </a:r>
          </a:p>
          <a:p>
            <a:pPr algn="ctr"/>
            <a:r>
              <a:rPr lang="en-AU" sz="2800" b="1">
                <a:solidFill>
                  <a:srgbClr val="0070C0"/>
                </a:solidFill>
              </a:rPr>
              <a:t>flexion &amp; extension</a:t>
            </a:r>
          </a:p>
          <a:p>
            <a:pPr algn="ctr"/>
            <a:endParaRPr lang="en-AU" sz="2800" b="1">
              <a:solidFill>
                <a:srgbClr val="0070C0"/>
              </a:solidFill>
            </a:endParaRPr>
          </a:p>
          <a:p>
            <a:pPr algn="ctr"/>
            <a:endParaRPr lang="en-AU" sz="2800" b="1">
              <a:solidFill>
                <a:srgbClr val="0070C0"/>
              </a:solidFill>
            </a:endParaRPr>
          </a:p>
          <a:p>
            <a:pPr algn="ctr"/>
            <a:endParaRPr lang="en-AU" sz="2800" b="1">
              <a:solidFill>
                <a:srgbClr val="0070C0"/>
              </a:solidFill>
            </a:endParaRPr>
          </a:p>
        </p:txBody>
      </p:sp>
      <p:pic>
        <p:nvPicPr>
          <p:cNvPr id="16387" name="Picture 3"/>
          <p:cNvPicPr>
            <a:picLocks noChangeAspect="1" noChangeArrowheads="1"/>
          </p:cNvPicPr>
          <p:nvPr/>
        </p:nvPicPr>
        <p:blipFill>
          <a:blip r:embed="rId2" cstate="print"/>
          <a:srcRect/>
          <a:stretch>
            <a:fillRect/>
          </a:stretch>
        </p:blipFill>
        <p:spPr bwMode="auto">
          <a:xfrm>
            <a:off x="2195513" y="1525588"/>
            <a:ext cx="4525962" cy="5332412"/>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1"/>
          <p:cNvSpPr txBox="1">
            <a:spLocks noChangeArrowheads="1"/>
          </p:cNvSpPr>
          <p:nvPr/>
        </p:nvSpPr>
        <p:spPr bwMode="auto">
          <a:xfrm>
            <a:off x="428625" y="785813"/>
            <a:ext cx="8215313" cy="523875"/>
          </a:xfrm>
          <a:prstGeom prst="rect">
            <a:avLst/>
          </a:prstGeom>
          <a:noFill/>
          <a:ln w="9525">
            <a:noFill/>
            <a:miter lim="800000"/>
            <a:headEnd/>
            <a:tailEnd/>
          </a:ln>
        </p:spPr>
        <p:txBody>
          <a:bodyPr>
            <a:spAutoFit/>
          </a:bodyPr>
          <a:lstStyle/>
          <a:p>
            <a:pPr algn="ctr"/>
            <a:r>
              <a:rPr lang="en-AU" sz="2800" b="1">
                <a:solidFill>
                  <a:srgbClr val="0070C0"/>
                </a:solidFill>
              </a:rPr>
              <a:t>Abduction &amp; adduction</a:t>
            </a:r>
          </a:p>
        </p:txBody>
      </p:sp>
      <p:pic>
        <p:nvPicPr>
          <p:cNvPr id="17411" name="Picture 3"/>
          <p:cNvPicPr>
            <a:picLocks noChangeAspect="1" noChangeArrowheads="1"/>
          </p:cNvPicPr>
          <p:nvPr/>
        </p:nvPicPr>
        <p:blipFill>
          <a:blip r:embed="rId2" cstate="print"/>
          <a:srcRect/>
          <a:stretch>
            <a:fillRect/>
          </a:stretch>
        </p:blipFill>
        <p:spPr bwMode="auto">
          <a:xfrm>
            <a:off x="96838" y="1412875"/>
            <a:ext cx="8928100" cy="5053013"/>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1"/>
          <p:cNvSpPr txBox="1">
            <a:spLocks noChangeArrowheads="1"/>
          </p:cNvSpPr>
          <p:nvPr/>
        </p:nvSpPr>
        <p:spPr bwMode="auto">
          <a:xfrm>
            <a:off x="642938" y="714375"/>
            <a:ext cx="7858125" cy="4616450"/>
          </a:xfrm>
          <a:prstGeom prst="rect">
            <a:avLst/>
          </a:prstGeom>
          <a:noFill/>
          <a:ln w="9525">
            <a:noFill/>
            <a:miter lim="800000"/>
            <a:headEnd/>
            <a:tailEnd/>
          </a:ln>
        </p:spPr>
        <p:txBody>
          <a:bodyPr>
            <a:spAutoFit/>
          </a:bodyPr>
          <a:lstStyle/>
          <a:p>
            <a:r>
              <a:rPr lang="en-AU" sz="2400" b="1">
                <a:solidFill>
                  <a:srgbClr val="0070C0"/>
                </a:solidFill>
              </a:rPr>
              <a:t>Rotation &amp; circumduction</a:t>
            </a:r>
          </a:p>
          <a:p>
            <a:endParaRPr lang="en-AU"/>
          </a:p>
          <a:p>
            <a:endParaRPr lang="en-AU"/>
          </a:p>
          <a:p>
            <a:endParaRPr lang="en-AU"/>
          </a:p>
          <a:p>
            <a:endParaRPr lang="en-AU"/>
          </a:p>
          <a:p>
            <a:endParaRPr lang="en-AU"/>
          </a:p>
          <a:p>
            <a:endParaRPr lang="en-AU"/>
          </a:p>
          <a:p>
            <a:endParaRPr lang="en-AU"/>
          </a:p>
          <a:p>
            <a:endParaRPr lang="en-AU" sz="2400" b="1">
              <a:solidFill>
                <a:srgbClr val="0070C0"/>
              </a:solidFill>
            </a:endParaRPr>
          </a:p>
          <a:p>
            <a:endParaRPr lang="en-AU" sz="2400" b="1">
              <a:solidFill>
                <a:srgbClr val="0070C0"/>
              </a:solidFill>
            </a:endParaRPr>
          </a:p>
          <a:p>
            <a:endParaRPr lang="en-AU" sz="2400" b="1">
              <a:solidFill>
                <a:srgbClr val="0070C0"/>
              </a:solidFill>
            </a:endParaRPr>
          </a:p>
          <a:p>
            <a:endParaRPr lang="en-AU" sz="2400" b="1">
              <a:solidFill>
                <a:srgbClr val="0070C0"/>
              </a:solidFill>
            </a:endParaRPr>
          </a:p>
          <a:p>
            <a:r>
              <a:rPr lang="en-AU" sz="2400" b="1">
                <a:solidFill>
                  <a:srgbClr val="0070C0"/>
                </a:solidFill>
              </a:rPr>
              <a:t>Pronation &amp; </a:t>
            </a:r>
          </a:p>
          <a:p>
            <a:r>
              <a:rPr lang="en-AU" sz="2400" b="1">
                <a:solidFill>
                  <a:srgbClr val="0070C0"/>
                </a:solidFill>
              </a:rPr>
              <a:t>supination</a:t>
            </a:r>
          </a:p>
        </p:txBody>
      </p:sp>
      <p:pic>
        <p:nvPicPr>
          <p:cNvPr id="18435" name="Picture 3"/>
          <p:cNvPicPr>
            <a:picLocks noChangeAspect="1" noChangeArrowheads="1"/>
          </p:cNvPicPr>
          <p:nvPr/>
        </p:nvPicPr>
        <p:blipFill>
          <a:blip r:embed="rId2" cstate="print"/>
          <a:srcRect/>
          <a:stretch>
            <a:fillRect/>
          </a:stretch>
        </p:blipFill>
        <p:spPr bwMode="auto">
          <a:xfrm>
            <a:off x="1187450" y="1412875"/>
            <a:ext cx="3159125" cy="2232025"/>
          </a:xfrm>
          <a:prstGeom prst="rect">
            <a:avLst/>
          </a:prstGeom>
          <a:noFill/>
          <a:ln w="9525">
            <a:noFill/>
            <a:miter lim="800000"/>
            <a:headEnd/>
            <a:tailEnd/>
          </a:ln>
        </p:spPr>
      </p:pic>
      <p:pic>
        <p:nvPicPr>
          <p:cNvPr id="18436" name="Picture 4"/>
          <p:cNvPicPr>
            <a:picLocks noChangeAspect="1" noChangeArrowheads="1"/>
          </p:cNvPicPr>
          <p:nvPr/>
        </p:nvPicPr>
        <p:blipFill>
          <a:blip r:embed="rId3" cstate="print"/>
          <a:srcRect/>
          <a:stretch>
            <a:fillRect/>
          </a:stretch>
        </p:blipFill>
        <p:spPr bwMode="auto">
          <a:xfrm>
            <a:off x="5364163" y="1268413"/>
            <a:ext cx="1843087" cy="2498725"/>
          </a:xfrm>
          <a:prstGeom prst="rect">
            <a:avLst/>
          </a:prstGeom>
          <a:noFill/>
          <a:ln w="9525">
            <a:noFill/>
            <a:miter lim="800000"/>
            <a:headEnd/>
            <a:tailEnd/>
          </a:ln>
        </p:spPr>
      </p:pic>
      <p:pic>
        <p:nvPicPr>
          <p:cNvPr id="18437" name="Picture 5"/>
          <p:cNvPicPr>
            <a:picLocks noChangeAspect="1" noChangeArrowheads="1"/>
          </p:cNvPicPr>
          <p:nvPr/>
        </p:nvPicPr>
        <p:blipFill>
          <a:blip r:embed="rId4" cstate="print"/>
          <a:srcRect/>
          <a:stretch>
            <a:fillRect/>
          </a:stretch>
        </p:blipFill>
        <p:spPr bwMode="auto">
          <a:xfrm>
            <a:off x="3203575" y="3633788"/>
            <a:ext cx="2376488" cy="3224212"/>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1"/>
          <p:cNvSpPr txBox="1">
            <a:spLocks noChangeArrowheads="1"/>
          </p:cNvSpPr>
          <p:nvPr/>
        </p:nvSpPr>
        <p:spPr bwMode="auto">
          <a:xfrm>
            <a:off x="642938" y="765175"/>
            <a:ext cx="7572375" cy="3878263"/>
          </a:xfrm>
          <a:prstGeom prst="rect">
            <a:avLst/>
          </a:prstGeom>
          <a:noFill/>
          <a:ln w="9525">
            <a:noFill/>
            <a:miter lim="800000"/>
            <a:headEnd/>
            <a:tailEnd/>
          </a:ln>
        </p:spPr>
        <p:txBody>
          <a:bodyPr>
            <a:spAutoFit/>
          </a:bodyPr>
          <a:lstStyle/>
          <a:p>
            <a:r>
              <a:rPr lang="en-AU" sz="2400" b="1">
                <a:solidFill>
                  <a:srgbClr val="0070C0"/>
                </a:solidFill>
              </a:rPr>
              <a:t>Plantar flexion &amp; dorsiflexion</a:t>
            </a:r>
          </a:p>
          <a:p>
            <a:endParaRPr lang="en-AU" sz="2400" b="1">
              <a:solidFill>
                <a:srgbClr val="0070C0"/>
              </a:solidFill>
            </a:endParaRPr>
          </a:p>
          <a:p>
            <a:endParaRPr lang="en-AU" sz="2400" b="1">
              <a:solidFill>
                <a:srgbClr val="0070C0"/>
              </a:solidFill>
            </a:endParaRPr>
          </a:p>
          <a:p>
            <a:endParaRPr lang="en-AU" sz="2400" b="1">
              <a:solidFill>
                <a:srgbClr val="0070C0"/>
              </a:solidFill>
            </a:endParaRPr>
          </a:p>
          <a:p>
            <a:endParaRPr lang="en-AU" sz="2400" b="1">
              <a:solidFill>
                <a:srgbClr val="0070C0"/>
              </a:solidFill>
            </a:endParaRPr>
          </a:p>
          <a:p>
            <a:endParaRPr lang="en-AU" sz="2400" b="1">
              <a:solidFill>
                <a:srgbClr val="0070C0"/>
              </a:solidFill>
            </a:endParaRPr>
          </a:p>
          <a:p>
            <a:endParaRPr lang="en-AU" sz="2400" b="1">
              <a:solidFill>
                <a:srgbClr val="0070C0"/>
              </a:solidFill>
            </a:endParaRPr>
          </a:p>
          <a:p>
            <a:endParaRPr lang="en-AU" sz="2400" b="1">
              <a:solidFill>
                <a:srgbClr val="0070C0"/>
              </a:solidFill>
            </a:endParaRPr>
          </a:p>
          <a:p>
            <a:endParaRPr lang="en-AU" sz="2400" b="1">
              <a:solidFill>
                <a:srgbClr val="0070C0"/>
              </a:solidFill>
            </a:endParaRPr>
          </a:p>
          <a:p>
            <a:r>
              <a:rPr lang="en-AU" sz="2400" b="1">
                <a:solidFill>
                  <a:srgbClr val="0070C0"/>
                </a:solidFill>
              </a:rPr>
              <a:t>	      Inversion &amp; eversion</a:t>
            </a:r>
          </a:p>
        </p:txBody>
      </p:sp>
      <p:pic>
        <p:nvPicPr>
          <p:cNvPr id="19459" name="Picture 4"/>
          <p:cNvPicPr>
            <a:picLocks noChangeAspect="1" noChangeArrowheads="1"/>
          </p:cNvPicPr>
          <p:nvPr/>
        </p:nvPicPr>
        <p:blipFill>
          <a:blip r:embed="rId2" cstate="print"/>
          <a:srcRect/>
          <a:stretch>
            <a:fillRect/>
          </a:stretch>
        </p:blipFill>
        <p:spPr bwMode="auto">
          <a:xfrm>
            <a:off x="1116013" y="1268413"/>
            <a:ext cx="2894012" cy="2841625"/>
          </a:xfrm>
          <a:prstGeom prst="rect">
            <a:avLst/>
          </a:prstGeom>
          <a:noFill/>
          <a:ln w="9525">
            <a:noFill/>
            <a:miter lim="800000"/>
            <a:headEnd/>
            <a:tailEnd/>
          </a:ln>
        </p:spPr>
      </p:pic>
      <p:pic>
        <p:nvPicPr>
          <p:cNvPr id="19460" name="Picture 5"/>
          <p:cNvPicPr>
            <a:picLocks noChangeAspect="1" noChangeArrowheads="1"/>
          </p:cNvPicPr>
          <p:nvPr/>
        </p:nvPicPr>
        <p:blipFill>
          <a:blip r:embed="rId3" cstate="print"/>
          <a:srcRect/>
          <a:stretch>
            <a:fillRect/>
          </a:stretch>
        </p:blipFill>
        <p:spPr bwMode="auto">
          <a:xfrm>
            <a:off x="5275263" y="3222625"/>
            <a:ext cx="3868737" cy="3635375"/>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1"/>
          <p:cNvSpPr txBox="1">
            <a:spLocks noChangeArrowheads="1"/>
          </p:cNvSpPr>
          <p:nvPr/>
        </p:nvSpPr>
        <p:spPr bwMode="auto">
          <a:xfrm>
            <a:off x="571500" y="836613"/>
            <a:ext cx="7500938" cy="831850"/>
          </a:xfrm>
          <a:prstGeom prst="rect">
            <a:avLst/>
          </a:prstGeom>
          <a:noFill/>
          <a:ln w="9525">
            <a:noFill/>
            <a:miter lim="800000"/>
            <a:headEnd/>
            <a:tailEnd/>
          </a:ln>
        </p:spPr>
        <p:txBody>
          <a:bodyPr>
            <a:spAutoFit/>
          </a:bodyPr>
          <a:lstStyle/>
          <a:p>
            <a:r>
              <a:rPr lang="en-AU" sz="2400" b="1">
                <a:solidFill>
                  <a:srgbClr val="0070C0"/>
                </a:solidFill>
              </a:rPr>
              <a:t>Anterior and posterior view of superficial muscles</a:t>
            </a:r>
          </a:p>
          <a:p>
            <a:endParaRPr lang="en-AU" sz="2400" b="1">
              <a:solidFill>
                <a:srgbClr val="0070C0"/>
              </a:solidFill>
            </a:endParaRPr>
          </a:p>
        </p:txBody>
      </p:sp>
      <p:pic>
        <p:nvPicPr>
          <p:cNvPr id="20483" name="Picture 4"/>
          <p:cNvPicPr>
            <a:picLocks noChangeAspect="1" noChangeArrowheads="1"/>
          </p:cNvPicPr>
          <p:nvPr/>
        </p:nvPicPr>
        <p:blipFill>
          <a:blip r:embed="rId2" cstate="print"/>
          <a:srcRect/>
          <a:stretch>
            <a:fillRect/>
          </a:stretch>
        </p:blipFill>
        <p:spPr bwMode="auto">
          <a:xfrm>
            <a:off x="-1588" y="1412875"/>
            <a:ext cx="9145588" cy="5445125"/>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1"/>
          <p:cNvSpPr txBox="1">
            <a:spLocks noChangeArrowheads="1"/>
          </p:cNvSpPr>
          <p:nvPr/>
        </p:nvSpPr>
        <p:spPr bwMode="auto">
          <a:xfrm>
            <a:off x="428625" y="785813"/>
            <a:ext cx="7959725" cy="5078412"/>
          </a:xfrm>
          <a:prstGeom prst="rect">
            <a:avLst/>
          </a:prstGeom>
          <a:noFill/>
          <a:ln w="9525">
            <a:noFill/>
            <a:miter lim="800000"/>
            <a:headEnd/>
            <a:tailEnd/>
          </a:ln>
        </p:spPr>
        <p:txBody>
          <a:bodyPr>
            <a:spAutoFit/>
          </a:bodyPr>
          <a:lstStyle/>
          <a:p>
            <a:pPr algn="ctr"/>
            <a:r>
              <a:rPr lang="en-AU" sz="2400" b="1">
                <a:solidFill>
                  <a:srgbClr val="0070C0"/>
                </a:solidFill>
              </a:rPr>
              <a:t>How muscles work</a:t>
            </a:r>
          </a:p>
          <a:p>
            <a:pPr>
              <a:buFont typeface="Arial" charset="0"/>
              <a:buChar char="•"/>
            </a:pPr>
            <a:r>
              <a:rPr lang="en-AU" sz="2000"/>
              <a:t>A</a:t>
            </a:r>
            <a:r>
              <a:rPr lang="en-AU" sz="2000" b="1">
                <a:solidFill>
                  <a:srgbClr val="0070C0"/>
                </a:solidFill>
              </a:rPr>
              <a:t> muscle origin </a:t>
            </a:r>
            <a:r>
              <a:rPr lang="en-AU" sz="2000"/>
              <a:t>occurs where it is attached to a stable bone</a:t>
            </a:r>
          </a:p>
          <a:p>
            <a:pPr>
              <a:buFont typeface="Arial" charset="0"/>
              <a:buChar char="•"/>
            </a:pPr>
            <a:r>
              <a:rPr lang="en-AU" sz="2000"/>
              <a:t>A muscle insertion occurs where it attached to a bone that it pulls on and moves</a:t>
            </a:r>
          </a:p>
          <a:p>
            <a:pPr>
              <a:buFont typeface="Arial" charset="0"/>
              <a:buChar char="•"/>
            </a:pPr>
            <a:r>
              <a:rPr lang="en-AU" sz="2000"/>
              <a:t>Muscles work in pairs or groups. The </a:t>
            </a:r>
            <a:r>
              <a:rPr lang="en-AU" sz="2000" b="1">
                <a:solidFill>
                  <a:srgbClr val="0070C0"/>
                </a:solidFill>
              </a:rPr>
              <a:t>prime mover </a:t>
            </a:r>
            <a:r>
              <a:rPr lang="en-AU" sz="2000"/>
              <a:t>is the </a:t>
            </a:r>
            <a:r>
              <a:rPr lang="en-AU" sz="2000" b="1">
                <a:solidFill>
                  <a:srgbClr val="0070C0"/>
                </a:solidFill>
              </a:rPr>
              <a:t>agonist </a:t>
            </a:r>
            <a:r>
              <a:rPr lang="en-AU" sz="2000"/>
              <a:t>whilst the opposite muscle is the </a:t>
            </a:r>
            <a:r>
              <a:rPr lang="en-AU" sz="2000" b="1">
                <a:solidFill>
                  <a:srgbClr val="0070C0"/>
                </a:solidFill>
              </a:rPr>
              <a:t>antagonist</a:t>
            </a:r>
          </a:p>
          <a:p>
            <a:pPr>
              <a:buFont typeface="Arial" charset="0"/>
              <a:buChar char="•"/>
            </a:pPr>
            <a:endParaRPr lang="en-AU" sz="2000" b="1">
              <a:solidFill>
                <a:srgbClr val="0070C0"/>
              </a:solidFill>
            </a:endParaRPr>
          </a:p>
          <a:p>
            <a:r>
              <a:rPr lang="en-AU" sz="2000" b="1">
                <a:solidFill>
                  <a:srgbClr val="0070C0"/>
                </a:solidFill>
              </a:rPr>
              <a:t>Reciprocal inhibition occurs when one muscle contracts and its opposite relaxes, to allow movements to occur</a:t>
            </a:r>
          </a:p>
          <a:p>
            <a:endParaRPr lang="en-AU" sz="2000" b="1">
              <a:solidFill>
                <a:srgbClr val="0070C0"/>
              </a:solidFill>
            </a:endParaRPr>
          </a:p>
          <a:p>
            <a:r>
              <a:rPr lang="en-AU" sz="2000"/>
              <a:t>Muscles that </a:t>
            </a:r>
            <a:r>
              <a:rPr lang="en-AU" sz="2000" b="1">
                <a:solidFill>
                  <a:srgbClr val="0070C0"/>
                </a:solidFill>
              </a:rPr>
              <a:t>stabilise </a:t>
            </a:r>
            <a:r>
              <a:rPr lang="en-AU" sz="2000"/>
              <a:t>a joint are also known as </a:t>
            </a:r>
          </a:p>
          <a:p>
            <a:r>
              <a:rPr lang="en-AU" sz="2000" b="1">
                <a:solidFill>
                  <a:srgbClr val="0070C0"/>
                </a:solidFill>
              </a:rPr>
              <a:t>fixator muscles </a:t>
            </a:r>
            <a:r>
              <a:rPr lang="en-AU" sz="2000"/>
              <a:t>because they provide </a:t>
            </a:r>
          </a:p>
          <a:p>
            <a:r>
              <a:rPr lang="en-AU" sz="2000"/>
              <a:t>additional support at the origin </a:t>
            </a:r>
          </a:p>
          <a:p>
            <a:r>
              <a:rPr lang="en-AU" sz="2000"/>
              <a:t>to allow more forceful </a:t>
            </a:r>
          </a:p>
          <a:p>
            <a:r>
              <a:rPr lang="en-AU" sz="2000"/>
              <a:t>contractions to occur.</a:t>
            </a:r>
          </a:p>
          <a:p>
            <a:endParaRPr lang="en-AU" sz="2000"/>
          </a:p>
        </p:txBody>
      </p:sp>
      <p:pic>
        <p:nvPicPr>
          <p:cNvPr id="21507" name="Picture 3"/>
          <p:cNvPicPr>
            <a:picLocks noChangeAspect="1" noChangeArrowheads="1"/>
          </p:cNvPicPr>
          <p:nvPr/>
        </p:nvPicPr>
        <p:blipFill>
          <a:blip r:embed="rId2" cstate="print"/>
          <a:srcRect/>
          <a:stretch>
            <a:fillRect/>
          </a:stretch>
        </p:blipFill>
        <p:spPr bwMode="auto">
          <a:xfrm>
            <a:off x="5940425" y="4071938"/>
            <a:ext cx="3203575" cy="2786062"/>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1"/>
          <p:cNvSpPr txBox="1">
            <a:spLocks noChangeArrowheads="1"/>
          </p:cNvSpPr>
          <p:nvPr/>
        </p:nvSpPr>
        <p:spPr bwMode="auto">
          <a:xfrm>
            <a:off x="642938" y="785813"/>
            <a:ext cx="7215187" cy="830262"/>
          </a:xfrm>
          <a:prstGeom prst="rect">
            <a:avLst/>
          </a:prstGeom>
          <a:noFill/>
          <a:ln w="9525">
            <a:noFill/>
            <a:miter lim="800000"/>
            <a:headEnd/>
            <a:tailEnd/>
          </a:ln>
        </p:spPr>
        <p:txBody>
          <a:bodyPr>
            <a:spAutoFit/>
          </a:bodyPr>
          <a:lstStyle/>
          <a:p>
            <a:r>
              <a:rPr lang="en-AU" sz="2400" b="1">
                <a:solidFill>
                  <a:srgbClr val="0070C0"/>
                </a:solidFill>
              </a:rPr>
              <a:t>Muscle fibre arrangement</a:t>
            </a:r>
          </a:p>
          <a:p>
            <a:endParaRPr lang="en-AU" sz="2400" b="1">
              <a:solidFill>
                <a:srgbClr val="0070C0"/>
              </a:solidFill>
            </a:endParaRPr>
          </a:p>
        </p:txBody>
      </p:sp>
      <p:pic>
        <p:nvPicPr>
          <p:cNvPr id="22531" name="Picture 3"/>
          <p:cNvPicPr>
            <a:picLocks noChangeAspect="1" noChangeArrowheads="1"/>
          </p:cNvPicPr>
          <p:nvPr/>
        </p:nvPicPr>
        <p:blipFill>
          <a:blip r:embed="rId2" cstate="print"/>
          <a:srcRect/>
          <a:stretch>
            <a:fillRect/>
          </a:stretch>
        </p:blipFill>
        <p:spPr bwMode="auto">
          <a:xfrm>
            <a:off x="7308850" y="0"/>
            <a:ext cx="1835150" cy="2468563"/>
          </a:xfrm>
          <a:prstGeom prst="rect">
            <a:avLst/>
          </a:prstGeom>
          <a:noFill/>
          <a:ln w="9525">
            <a:noFill/>
            <a:miter lim="800000"/>
            <a:headEnd/>
            <a:tailEnd/>
          </a:ln>
        </p:spPr>
      </p:pic>
      <p:pic>
        <p:nvPicPr>
          <p:cNvPr id="22532" name="Picture 4"/>
          <p:cNvPicPr>
            <a:picLocks noChangeAspect="1" noChangeArrowheads="1"/>
          </p:cNvPicPr>
          <p:nvPr/>
        </p:nvPicPr>
        <p:blipFill>
          <a:blip r:embed="rId3" cstate="print"/>
          <a:srcRect/>
          <a:stretch>
            <a:fillRect/>
          </a:stretch>
        </p:blipFill>
        <p:spPr bwMode="auto">
          <a:xfrm>
            <a:off x="188913" y="2420938"/>
            <a:ext cx="8955087" cy="4070350"/>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1"/>
          <p:cNvSpPr txBox="1">
            <a:spLocks noChangeArrowheads="1"/>
          </p:cNvSpPr>
          <p:nvPr/>
        </p:nvSpPr>
        <p:spPr bwMode="auto">
          <a:xfrm>
            <a:off x="642938" y="714375"/>
            <a:ext cx="7858125" cy="800100"/>
          </a:xfrm>
          <a:prstGeom prst="rect">
            <a:avLst/>
          </a:prstGeom>
          <a:noFill/>
          <a:ln w="9525">
            <a:noFill/>
            <a:miter lim="800000"/>
            <a:headEnd/>
            <a:tailEnd/>
          </a:ln>
        </p:spPr>
        <p:txBody>
          <a:bodyPr>
            <a:spAutoFit/>
          </a:bodyPr>
          <a:lstStyle/>
          <a:p>
            <a:pPr algn="ctr"/>
            <a:r>
              <a:rPr lang="en-AU" sz="2800" b="1">
                <a:solidFill>
                  <a:srgbClr val="0070C0"/>
                </a:solidFill>
              </a:rPr>
              <a:t>Microscopic structure of muscles </a:t>
            </a:r>
          </a:p>
          <a:p>
            <a:endParaRPr lang="en-AU"/>
          </a:p>
        </p:txBody>
      </p:sp>
      <p:pic>
        <p:nvPicPr>
          <p:cNvPr id="23555" name="Picture 3"/>
          <p:cNvPicPr>
            <a:picLocks noChangeAspect="1" noChangeArrowheads="1"/>
          </p:cNvPicPr>
          <p:nvPr/>
        </p:nvPicPr>
        <p:blipFill>
          <a:blip r:embed="rId2" cstate="print"/>
          <a:srcRect/>
          <a:stretch>
            <a:fillRect/>
          </a:stretch>
        </p:blipFill>
        <p:spPr bwMode="auto">
          <a:xfrm>
            <a:off x="307975" y="1341438"/>
            <a:ext cx="5475288" cy="5256212"/>
          </a:xfrm>
          <a:prstGeom prst="rect">
            <a:avLst/>
          </a:prstGeom>
          <a:noFill/>
          <a:ln w="9525">
            <a:noFill/>
            <a:miter lim="800000"/>
            <a:headEnd/>
            <a:tailEnd/>
          </a:ln>
        </p:spPr>
      </p:pic>
      <p:pic>
        <p:nvPicPr>
          <p:cNvPr id="23556" name="Picture 4"/>
          <p:cNvPicPr>
            <a:picLocks noChangeAspect="1" noChangeArrowheads="1"/>
          </p:cNvPicPr>
          <p:nvPr/>
        </p:nvPicPr>
        <p:blipFill>
          <a:blip r:embed="rId3" cstate="print"/>
          <a:srcRect/>
          <a:stretch>
            <a:fillRect/>
          </a:stretch>
        </p:blipFill>
        <p:spPr bwMode="auto">
          <a:xfrm>
            <a:off x="5795963" y="1196975"/>
            <a:ext cx="3348037" cy="5362575"/>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1"/>
          <p:cNvSpPr txBox="1">
            <a:spLocks noChangeArrowheads="1"/>
          </p:cNvSpPr>
          <p:nvPr/>
        </p:nvSpPr>
        <p:spPr bwMode="auto">
          <a:xfrm>
            <a:off x="3203575" y="981075"/>
            <a:ext cx="2881313" cy="4432300"/>
          </a:xfrm>
          <a:prstGeom prst="rect">
            <a:avLst/>
          </a:prstGeom>
          <a:noFill/>
          <a:ln w="9525">
            <a:noFill/>
            <a:miter lim="800000"/>
            <a:headEnd/>
            <a:tailEnd/>
          </a:ln>
        </p:spPr>
        <p:txBody>
          <a:bodyPr>
            <a:spAutoFit/>
          </a:bodyPr>
          <a:lstStyle/>
          <a:p>
            <a:pPr algn="ctr"/>
            <a:r>
              <a:rPr lang="en-AU" sz="2400" b="1">
                <a:solidFill>
                  <a:srgbClr val="0070C0"/>
                </a:solidFill>
              </a:rPr>
              <a:t>Nervous control of muscular contractions</a:t>
            </a:r>
          </a:p>
          <a:p>
            <a:endParaRPr lang="en-AU" sz="1600"/>
          </a:p>
          <a:p>
            <a:r>
              <a:rPr lang="en-AU" sz="1600" b="1">
                <a:solidFill>
                  <a:srgbClr val="0070C0"/>
                </a:solidFill>
              </a:rPr>
              <a:t>Motor neurons </a:t>
            </a:r>
            <a:r>
              <a:rPr lang="en-AU" sz="1600"/>
              <a:t>convey nerve impulses form the brain to muscles</a:t>
            </a:r>
          </a:p>
          <a:p>
            <a:endParaRPr lang="en-AU" sz="1600"/>
          </a:p>
          <a:p>
            <a:r>
              <a:rPr lang="en-AU" sz="1600"/>
              <a:t>A motor neuron and the fibres it controls/stimulates are known as the </a:t>
            </a:r>
            <a:r>
              <a:rPr lang="en-AU" sz="1600" b="1">
                <a:solidFill>
                  <a:srgbClr val="0070C0"/>
                </a:solidFill>
              </a:rPr>
              <a:t>motor unit</a:t>
            </a:r>
          </a:p>
          <a:p>
            <a:endParaRPr lang="en-AU" sz="1600"/>
          </a:p>
          <a:p>
            <a:r>
              <a:rPr lang="en-AU" sz="1600" b="1">
                <a:solidFill>
                  <a:srgbClr val="0070C0"/>
                </a:solidFill>
              </a:rPr>
              <a:t>Sensory neurons </a:t>
            </a:r>
            <a:r>
              <a:rPr lang="en-AU" sz="1600"/>
              <a:t>convey nerve impulses from muscles, organs and cells to the brain</a:t>
            </a:r>
          </a:p>
          <a:p>
            <a:endParaRPr lang="en-AU"/>
          </a:p>
        </p:txBody>
      </p:sp>
      <p:pic>
        <p:nvPicPr>
          <p:cNvPr id="24579" name="Picture 3"/>
          <p:cNvPicPr>
            <a:picLocks noChangeAspect="1" noChangeArrowheads="1"/>
          </p:cNvPicPr>
          <p:nvPr/>
        </p:nvPicPr>
        <p:blipFill>
          <a:blip r:embed="rId2" cstate="print"/>
          <a:srcRect/>
          <a:stretch>
            <a:fillRect/>
          </a:stretch>
        </p:blipFill>
        <p:spPr bwMode="auto">
          <a:xfrm>
            <a:off x="0" y="981075"/>
            <a:ext cx="3203575" cy="5156200"/>
          </a:xfrm>
          <a:prstGeom prst="rect">
            <a:avLst/>
          </a:prstGeom>
          <a:noFill/>
          <a:ln w="9525">
            <a:noFill/>
            <a:miter lim="800000"/>
            <a:headEnd/>
            <a:tailEnd/>
          </a:ln>
        </p:spPr>
      </p:pic>
      <p:pic>
        <p:nvPicPr>
          <p:cNvPr id="24580" name="Picture 4"/>
          <p:cNvPicPr>
            <a:picLocks noChangeAspect="1" noChangeArrowheads="1"/>
          </p:cNvPicPr>
          <p:nvPr/>
        </p:nvPicPr>
        <p:blipFill>
          <a:blip r:embed="rId3" cstate="print"/>
          <a:srcRect/>
          <a:stretch>
            <a:fillRect/>
          </a:stretch>
        </p:blipFill>
        <p:spPr bwMode="auto">
          <a:xfrm>
            <a:off x="6084888" y="1196975"/>
            <a:ext cx="3059112" cy="501332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2"/>
          <p:cNvSpPr txBox="1">
            <a:spLocks noChangeArrowheads="1"/>
          </p:cNvSpPr>
          <p:nvPr/>
        </p:nvSpPr>
        <p:spPr bwMode="auto">
          <a:xfrm>
            <a:off x="642938" y="836613"/>
            <a:ext cx="7858125" cy="3478212"/>
          </a:xfrm>
          <a:prstGeom prst="rect">
            <a:avLst/>
          </a:prstGeom>
          <a:noFill/>
          <a:ln w="9525">
            <a:noFill/>
            <a:miter lim="800000"/>
            <a:headEnd/>
            <a:tailEnd/>
          </a:ln>
        </p:spPr>
        <p:txBody>
          <a:bodyPr>
            <a:spAutoFit/>
          </a:bodyPr>
          <a:lstStyle/>
          <a:p>
            <a:r>
              <a:rPr lang="en-AU" sz="2000"/>
              <a:t>The </a:t>
            </a:r>
            <a:r>
              <a:rPr lang="en-AU" sz="2000" b="1">
                <a:solidFill>
                  <a:srgbClr val="0070C0"/>
                </a:solidFill>
              </a:rPr>
              <a:t>all or nothing principle states</a:t>
            </a:r>
            <a:r>
              <a:rPr lang="en-AU" sz="2000"/>
              <a:t>:</a:t>
            </a:r>
          </a:p>
          <a:p>
            <a:endParaRPr lang="en-AU" sz="2000" b="1">
              <a:solidFill>
                <a:srgbClr val="0070C0"/>
              </a:solidFill>
            </a:endParaRPr>
          </a:p>
          <a:p>
            <a:r>
              <a:rPr lang="en-AU" sz="2000" b="1">
                <a:solidFill>
                  <a:srgbClr val="0070C0"/>
                </a:solidFill>
              </a:rPr>
              <a:t>It is not until an electrical threshold is surpassed that all of the fibres linked to a motor unit will fire together and maximally.</a:t>
            </a:r>
          </a:p>
          <a:p>
            <a:endParaRPr lang="en-AU" sz="2000"/>
          </a:p>
          <a:p>
            <a:r>
              <a:rPr lang="en-AU" sz="2000"/>
              <a:t>Gross movements requiring major muscle involvement require more motor units than precise/ fine  movements</a:t>
            </a:r>
          </a:p>
          <a:p>
            <a:endParaRPr lang="en-AU" sz="2000"/>
          </a:p>
          <a:p>
            <a:r>
              <a:rPr lang="en-AU" sz="2000"/>
              <a:t>Fibres will be recruited according to the activity demand and this is known as </a:t>
            </a:r>
            <a:r>
              <a:rPr lang="en-AU" sz="2000" b="1">
                <a:solidFill>
                  <a:srgbClr val="0070C0"/>
                </a:solidFill>
              </a:rPr>
              <a:t>preferential recruitment</a:t>
            </a:r>
          </a:p>
          <a:p>
            <a:endParaRPr lang="en-AU" sz="2000" b="1">
              <a:solidFill>
                <a:srgbClr val="0070C0"/>
              </a:solidFill>
            </a:endParaRPr>
          </a:p>
        </p:txBody>
      </p:sp>
      <p:pic>
        <p:nvPicPr>
          <p:cNvPr id="25603" name="Picture 3"/>
          <p:cNvPicPr>
            <a:picLocks noChangeAspect="1" noChangeArrowheads="1"/>
          </p:cNvPicPr>
          <p:nvPr/>
        </p:nvPicPr>
        <p:blipFill>
          <a:blip r:embed="rId2" cstate="print"/>
          <a:srcRect/>
          <a:stretch>
            <a:fillRect/>
          </a:stretch>
        </p:blipFill>
        <p:spPr bwMode="auto">
          <a:xfrm>
            <a:off x="2916238" y="3894138"/>
            <a:ext cx="3168650" cy="2922587"/>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Box 1"/>
          <p:cNvSpPr txBox="1">
            <a:spLocks noChangeArrowheads="1"/>
          </p:cNvSpPr>
          <p:nvPr/>
        </p:nvSpPr>
        <p:spPr bwMode="auto">
          <a:xfrm>
            <a:off x="500063" y="714375"/>
            <a:ext cx="8143875" cy="4154488"/>
          </a:xfrm>
          <a:prstGeom prst="rect">
            <a:avLst/>
          </a:prstGeom>
          <a:noFill/>
          <a:ln w="9525">
            <a:noFill/>
            <a:miter lim="800000"/>
            <a:headEnd/>
            <a:tailEnd/>
          </a:ln>
        </p:spPr>
        <p:txBody>
          <a:bodyPr>
            <a:spAutoFit/>
          </a:bodyPr>
          <a:lstStyle/>
          <a:p>
            <a:pPr algn="ctr"/>
            <a:r>
              <a:rPr lang="en-AU" sz="2400" b="1">
                <a:solidFill>
                  <a:srgbClr val="0070C0"/>
                </a:solidFill>
              </a:rPr>
              <a:t>How muscles contract</a:t>
            </a:r>
          </a:p>
          <a:p>
            <a:pPr algn="ctr"/>
            <a:endParaRPr lang="en-AU" sz="2400" b="1">
              <a:solidFill>
                <a:srgbClr val="0070C0"/>
              </a:solidFill>
            </a:endParaRPr>
          </a:p>
          <a:p>
            <a:pPr algn="ctr"/>
            <a:endParaRPr lang="en-AU" sz="2400" b="1">
              <a:solidFill>
                <a:srgbClr val="0070C0"/>
              </a:solidFill>
            </a:endParaRPr>
          </a:p>
          <a:p>
            <a:pPr algn="ctr"/>
            <a:endParaRPr lang="en-AU" sz="2400" b="1">
              <a:solidFill>
                <a:srgbClr val="0070C0"/>
              </a:solidFill>
            </a:endParaRPr>
          </a:p>
          <a:p>
            <a:pPr algn="ctr"/>
            <a:endParaRPr lang="en-AU" sz="2400" b="1">
              <a:solidFill>
                <a:srgbClr val="0070C0"/>
              </a:solidFill>
            </a:endParaRPr>
          </a:p>
          <a:p>
            <a:pPr algn="ctr"/>
            <a:endParaRPr lang="en-AU" sz="2400" b="1">
              <a:solidFill>
                <a:srgbClr val="0070C0"/>
              </a:solidFill>
            </a:endParaRPr>
          </a:p>
          <a:p>
            <a:pPr algn="ctr"/>
            <a:endParaRPr lang="en-AU" sz="2400" b="1">
              <a:solidFill>
                <a:srgbClr val="0070C0"/>
              </a:solidFill>
            </a:endParaRPr>
          </a:p>
          <a:p>
            <a:pPr algn="ctr"/>
            <a:endParaRPr lang="en-AU" sz="2400" b="1">
              <a:solidFill>
                <a:srgbClr val="0070C0"/>
              </a:solidFill>
            </a:endParaRPr>
          </a:p>
          <a:p>
            <a:pPr algn="ctr"/>
            <a:endParaRPr lang="en-AU" sz="2400" b="1">
              <a:solidFill>
                <a:srgbClr val="0070C0"/>
              </a:solidFill>
            </a:endParaRPr>
          </a:p>
          <a:p>
            <a:pPr algn="ctr"/>
            <a:endParaRPr lang="en-AU" sz="2400" b="1">
              <a:solidFill>
                <a:srgbClr val="0070C0"/>
              </a:solidFill>
            </a:endParaRPr>
          </a:p>
          <a:p>
            <a:pPr algn="ctr"/>
            <a:r>
              <a:rPr lang="en-AU" sz="2400" b="1">
                <a:solidFill>
                  <a:srgbClr val="0070C0"/>
                </a:solidFill>
              </a:rPr>
              <a:t>Insert </a:t>
            </a:r>
            <a:r>
              <a:rPr lang="en-AU" sz="2400"/>
              <a:t>1.23</a:t>
            </a:r>
            <a:endParaRPr lang="en-AU" sz="2400" b="1">
              <a:solidFill>
                <a:srgbClr val="0070C0"/>
              </a:solidFill>
            </a:endParaRPr>
          </a:p>
        </p:txBody>
      </p:sp>
      <p:pic>
        <p:nvPicPr>
          <p:cNvPr id="26627" name="Picture 3"/>
          <p:cNvPicPr>
            <a:picLocks noChangeAspect="1" noChangeArrowheads="1"/>
          </p:cNvPicPr>
          <p:nvPr/>
        </p:nvPicPr>
        <p:blipFill>
          <a:blip r:embed="rId2" cstate="print"/>
          <a:srcRect/>
          <a:stretch>
            <a:fillRect/>
          </a:stretch>
        </p:blipFill>
        <p:spPr bwMode="auto">
          <a:xfrm>
            <a:off x="107950" y="1308100"/>
            <a:ext cx="4216400" cy="4568825"/>
          </a:xfrm>
          <a:prstGeom prst="rect">
            <a:avLst/>
          </a:prstGeom>
          <a:noFill/>
          <a:ln w="9525">
            <a:noFill/>
            <a:miter lim="800000"/>
            <a:headEnd/>
            <a:tailEnd/>
          </a:ln>
        </p:spPr>
      </p:pic>
      <p:pic>
        <p:nvPicPr>
          <p:cNvPr id="26628" name="Picture 4"/>
          <p:cNvPicPr>
            <a:picLocks noChangeAspect="1" noChangeArrowheads="1"/>
          </p:cNvPicPr>
          <p:nvPr/>
        </p:nvPicPr>
        <p:blipFill>
          <a:blip r:embed="rId3" cstate="print"/>
          <a:srcRect/>
          <a:stretch>
            <a:fillRect/>
          </a:stretch>
        </p:blipFill>
        <p:spPr bwMode="auto">
          <a:xfrm>
            <a:off x="3481388" y="1844675"/>
            <a:ext cx="5662612" cy="3357563"/>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642938" y="25400"/>
            <a:ext cx="8143875" cy="6832600"/>
          </a:xfrm>
          <a:prstGeom prst="rect">
            <a:avLst/>
          </a:prstGeom>
          <a:noFill/>
          <a:ln w="9525">
            <a:noFill/>
            <a:miter lim="800000"/>
            <a:headEnd/>
            <a:tailEnd/>
          </a:ln>
        </p:spPr>
        <p:txBody>
          <a:bodyPr>
            <a:spAutoFit/>
          </a:bodyPr>
          <a:lstStyle/>
          <a:p>
            <a:pPr algn="ctr"/>
            <a:r>
              <a:rPr lang="en-AU" sz="2800" b="1">
                <a:solidFill>
                  <a:srgbClr val="0070C0"/>
                </a:solidFill>
              </a:rPr>
              <a:t>Types of contraction</a:t>
            </a:r>
          </a:p>
          <a:p>
            <a:r>
              <a:rPr lang="en-AU" sz="2000"/>
              <a:t>There are basically three types of muscular contraction, classified by the movement they cause. These are listed below in order of occurrence in everyday activity, from most common to least common:</a:t>
            </a:r>
          </a:p>
          <a:p>
            <a:endParaRPr lang="en-AU" sz="2000"/>
          </a:p>
          <a:p>
            <a:r>
              <a:rPr lang="en-AU" sz="2000"/>
              <a:t>•	</a:t>
            </a:r>
            <a:r>
              <a:rPr lang="en-AU" sz="2000" b="1">
                <a:solidFill>
                  <a:srgbClr val="0070C0"/>
                </a:solidFill>
              </a:rPr>
              <a:t>isotonic </a:t>
            </a:r>
            <a:r>
              <a:rPr lang="en-AU" sz="2000"/>
              <a:t>(concentric and eccentric)</a:t>
            </a:r>
          </a:p>
          <a:p>
            <a:r>
              <a:rPr lang="en-AU" sz="2000"/>
              <a:t>•	</a:t>
            </a:r>
            <a:r>
              <a:rPr lang="en-AU" sz="2000" b="1">
                <a:solidFill>
                  <a:srgbClr val="0070C0"/>
                </a:solidFill>
              </a:rPr>
              <a:t>isometric</a:t>
            </a:r>
            <a:endParaRPr lang="en-AU" sz="2000">
              <a:solidFill>
                <a:srgbClr val="0070C0"/>
              </a:solidFill>
            </a:endParaRPr>
          </a:p>
          <a:p>
            <a:r>
              <a:rPr lang="en-AU" sz="2000">
                <a:solidFill>
                  <a:srgbClr val="0070C0"/>
                </a:solidFill>
              </a:rPr>
              <a:t>•	</a:t>
            </a:r>
            <a:r>
              <a:rPr lang="en-AU" sz="2000" b="1">
                <a:solidFill>
                  <a:srgbClr val="0070C0"/>
                </a:solidFill>
              </a:rPr>
              <a:t>isokinetic</a:t>
            </a:r>
          </a:p>
          <a:p>
            <a:endParaRPr lang="en-AU" sz="2000" b="1"/>
          </a:p>
          <a:p>
            <a:r>
              <a:rPr lang="en-AU" sz="2000" b="1"/>
              <a:t>lsotonic contraction</a:t>
            </a:r>
            <a:endParaRPr lang="en-AU" sz="2000"/>
          </a:p>
          <a:p>
            <a:r>
              <a:rPr lang="en-US"/>
              <a:t>Occurs whenever the muscle length changes through a range of motion or action. When a constant load (weight) is being moved, differences exist in the amount of force applied at various joint angles.</a:t>
            </a:r>
          </a:p>
          <a:p>
            <a:r>
              <a:rPr lang="en-AU" sz="2000" b="1"/>
              <a:t>Isometric contraction</a:t>
            </a:r>
            <a:endParaRPr lang="en-AU" sz="2000"/>
          </a:p>
          <a:p>
            <a:r>
              <a:rPr lang="en-US"/>
              <a:t>Occur when tension is developed but no change results in the length of the muscle. Isometric contractions hence involve little, if any, change in muscle length while tension is developed.</a:t>
            </a:r>
          </a:p>
          <a:p>
            <a:r>
              <a:rPr lang="en-AU" sz="2000" b="1"/>
              <a:t>lsokinetic contraction</a:t>
            </a:r>
            <a:endParaRPr lang="en-AU" sz="2000"/>
          </a:p>
          <a:p>
            <a:r>
              <a:rPr lang="en-US"/>
              <a:t>Tension developed is maximal throughout the entire range of motion and is common on hydraulic fitness equipment. The amount of force applied by the machine always equals the amount of force applied by the muscle.</a:t>
            </a:r>
            <a:endParaRPr lang="en-AU"/>
          </a:p>
          <a:p>
            <a:pPr algn="ctr"/>
            <a:endParaRPr lang="en-AU" sz="2800" b="1">
              <a:solidFill>
                <a:srgbClr val="0070C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
          <p:cNvSpPr txBox="1">
            <a:spLocks noChangeArrowheads="1"/>
          </p:cNvSpPr>
          <p:nvPr/>
        </p:nvSpPr>
        <p:spPr bwMode="auto">
          <a:xfrm>
            <a:off x="428625" y="188913"/>
            <a:ext cx="8358188" cy="2984500"/>
          </a:xfrm>
          <a:prstGeom prst="rect">
            <a:avLst/>
          </a:prstGeom>
          <a:noFill/>
          <a:ln w="9525">
            <a:noFill/>
            <a:miter lim="800000"/>
            <a:headEnd/>
            <a:tailEnd/>
          </a:ln>
        </p:spPr>
        <p:txBody>
          <a:bodyPr>
            <a:spAutoFit/>
          </a:bodyPr>
          <a:lstStyle/>
          <a:p>
            <a:pPr algn="ctr"/>
            <a:r>
              <a:rPr lang="en-AU" sz="2400" b="1">
                <a:solidFill>
                  <a:srgbClr val="0070C0"/>
                </a:solidFill>
              </a:rPr>
              <a:t>Fast &amp; slow twitch fibres</a:t>
            </a:r>
          </a:p>
          <a:p>
            <a:r>
              <a:rPr lang="en-AU" sz="2000"/>
              <a:t>Muscles are made up of two different types of fibres:</a:t>
            </a:r>
          </a:p>
          <a:p>
            <a:r>
              <a:rPr lang="en-AU" sz="2000"/>
              <a:t>• Red, type I, </a:t>
            </a:r>
            <a:r>
              <a:rPr lang="en-AU" sz="2000">
                <a:solidFill>
                  <a:srgbClr val="0070C0"/>
                </a:solidFill>
              </a:rPr>
              <a:t>slow-twitch fibres </a:t>
            </a:r>
            <a:r>
              <a:rPr lang="en-AU" sz="2000"/>
              <a:t>(ST), best suited to aerobic, endurance work such as triathlons.</a:t>
            </a:r>
          </a:p>
          <a:p>
            <a:r>
              <a:rPr lang="en-AU" sz="2000"/>
              <a:t>• White, type II, </a:t>
            </a:r>
            <a:r>
              <a:rPr lang="en-AU" sz="2000">
                <a:solidFill>
                  <a:srgbClr val="0070C0"/>
                </a:solidFill>
              </a:rPr>
              <a:t>fast-twitch fibres </a:t>
            </a:r>
            <a:r>
              <a:rPr lang="en-AU" sz="2000"/>
              <a:t>(FT), best suited to short-duration, high intensity anaerobic work, for example the bursts of power and speed required to sprint.</a:t>
            </a:r>
          </a:p>
          <a:p>
            <a:endParaRPr lang="en-AU" sz="2000"/>
          </a:p>
          <a:p>
            <a:pPr algn="ctr"/>
            <a:endParaRPr lang="en-AU" sz="2400" b="1">
              <a:solidFill>
                <a:srgbClr val="0070C0"/>
              </a:solidFill>
            </a:endParaRPr>
          </a:p>
        </p:txBody>
      </p:sp>
      <p:pic>
        <p:nvPicPr>
          <p:cNvPr id="28675" name="Picture 3"/>
          <p:cNvPicPr>
            <a:picLocks noChangeAspect="1" noChangeArrowheads="1"/>
          </p:cNvPicPr>
          <p:nvPr/>
        </p:nvPicPr>
        <p:blipFill>
          <a:blip r:embed="rId2" cstate="print"/>
          <a:srcRect/>
          <a:stretch>
            <a:fillRect/>
          </a:stretch>
        </p:blipFill>
        <p:spPr bwMode="auto">
          <a:xfrm>
            <a:off x="1692275" y="2459038"/>
            <a:ext cx="5759450" cy="4398962"/>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1057</TotalTime>
  <Words>612</Words>
  <Application>Microsoft Office PowerPoint</Application>
  <PresentationFormat>On-screen Show (4:3)</PresentationFormat>
  <Paragraphs>119</Paragraphs>
  <Slides>24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Calibri</vt:lpstr>
      <vt:lpstr>Constantia</vt:lpstr>
      <vt:lpstr>Wingdings 2</vt:lpstr>
      <vt:lpstr>Times New Roman</vt:lpstr>
      <vt:lpstr>Symbol</vt:lpstr>
      <vt:lpstr>Flow</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dc:title>
  <dc:creator>rma</dc:creator>
  <cp:lastModifiedBy>Deborah Barnes</cp:lastModifiedBy>
  <cp:revision>41</cp:revision>
  <dcterms:created xsi:type="dcterms:W3CDTF">2010-06-23T00:57:57Z</dcterms:created>
  <dcterms:modified xsi:type="dcterms:W3CDTF">2010-11-15T04:54:26Z</dcterms:modified>
</cp:coreProperties>
</file>