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0" r:id="rId4"/>
    <p:sldId id="262" r:id="rId5"/>
    <p:sldId id="271" r:id="rId6"/>
    <p:sldId id="272" r:id="rId7"/>
    <p:sldId id="273" r:id="rId8"/>
    <p:sldId id="263" r:id="rId9"/>
    <p:sldId id="274" r:id="rId10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-106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-106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-106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-106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-106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-106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-106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-106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-106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7C00"/>
    <a:srgbClr val="FFA9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986" autoAdjust="0"/>
  </p:normalViewPr>
  <p:slideViewPr>
    <p:cSldViewPr snapToGrid="0" snapToObjects="1">
      <p:cViewPr>
        <p:scale>
          <a:sx n="90" d="100"/>
          <a:sy n="90" d="100"/>
        </p:scale>
        <p:origin x="-2232" y="-54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F83B6E43-F7D2-421C-B120-E94637939193}" type="datetime1">
              <a:rPr lang="en-US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8E8266A-B963-4DFC-9665-98493B59DB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557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" charset="-128"/>
        <a:cs typeface="ヒラギノ角ゴ Pro W3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E8266A-B963-4DFC-9665-98493B59DB9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7051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E8266A-B963-4DFC-9665-98493B59DB9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494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Course Key</a:t>
            </a:r>
            <a:r>
              <a:rPr lang="en-US" baseline="0" dirty="0" smtClean="0"/>
              <a:t> :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0"/>
                <a:cs typeface="ヒラギノ角ゴ Pro W3" charset="0"/>
              </a:rPr>
              <a:t>ZCKZ-JXR5-ZAAV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E8266A-B963-4DFC-9665-98493B59DB9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534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E8266A-B963-4DFC-9665-98493B59DB9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11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Access Code: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0"/>
                <a:cs typeface="ヒラギノ角ゴ Pro W3" charset="0"/>
              </a:rPr>
              <a:t>PP3V45SP34D1V0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E8266A-B963-4DFC-9665-98493B59DB9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77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 smtClean="0"/>
              <a:t>Just</a:t>
            </a:r>
            <a:r>
              <a:rPr lang="en-US" i="1" baseline="0" dirty="0" smtClean="0"/>
              <a:t> walk the student through the various components highlighted in red here. 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8E8266A-B963-4DFC-9665-98493B59DB9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169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ヒラギノ角ゴ Pro W3" pitchFamily="-106" charset="-128"/>
              </a:rPr>
              <a:t>If you have questions about your </a:t>
            </a:r>
            <a:r>
              <a:rPr lang="en-US" dirty="0" err="1" smtClean="0">
                <a:ea typeface="ヒラギノ角ゴ Pro W3" pitchFamily="-106" charset="-128"/>
              </a:rPr>
              <a:t>CengageBrain</a:t>
            </a:r>
            <a:r>
              <a:rPr lang="en-US" dirty="0" smtClean="0">
                <a:ea typeface="ヒラギノ角ゴ Pro W3" pitchFamily="-106" charset="-128"/>
              </a:rPr>
              <a:t> account or need technical support please refer</a:t>
            </a:r>
            <a:r>
              <a:rPr lang="en-US" baseline="0" dirty="0" smtClean="0">
                <a:ea typeface="ヒラギノ角ゴ Pro W3" pitchFamily="-106" charset="-128"/>
              </a:rPr>
              <a:t> to the information provided here. </a:t>
            </a:r>
            <a:endParaRPr lang="en-US" dirty="0" smtClean="0">
              <a:ea typeface="ヒラギノ角ゴ Pro W3" pitchFamily="-106" charset="-128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9pPr>
          </a:lstStyle>
          <a:p>
            <a:pPr eaLnBrk="1" hangingPunct="1"/>
            <a:fld id="{CACA1524-A89A-42B1-B531-12685C4E3B5D}" type="slidenum">
              <a:rPr lang="en-US" smtClean="0"/>
              <a:pPr eaLnBrk="1" hangingPunct="1"/>
              <a:t>9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de_Arrow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93725" y="1171575"/>
            <a:ext cx="2371725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Engagement_Slide_footer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25425" y="5972175"/>
            <a:ext cx="86931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Engagement_Slide_header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225425" y="274638"/>
            <a:ext cx="86931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57200" y="6205538"/>
            <a:ext cx="2647950" cy="23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5666"/>
          </a:xfrm>
        </p:spPr>
        <p:txBody>
          <a:bodyPr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8132"/>
            <a:ext cx="8229600" cy="422833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ide_Arrow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97363" y="2489200"/>
            <a:ext cx="376237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PPT_Template_v2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11138" y="254000"/>
            <a:ext cx="4111625" cy="638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ES_Logo_White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81000" y="450850"/>
            <a:ext cx="21971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434975" y="3009900"/>
            <a:ext cx="3629025" cy="95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808080">
                <a:alpha val="39999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9004" y="254000"/>
            <a:ext cx="4216396" cy="63881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04A94-0F6F-4581-8DEB-B6B50788B684}" type="datetime1">
              <a:rPr lang="en-US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07AB6-5645-497A-9A30-97746A396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E98F290D-4EE6-4C08-93F8-04070EDA7C85}" type="datetime1">
              <a:rPr lang="en-US"/>
              <a:pPr>
                <a:defRPr/>
              </a:pPr>
              <a:t>8/15/2013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DB91869-9D42-47BA-9604-5C4C5B16FC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699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ヒラギノ角ゴ Pro W3" charset="0"/>
          <a:cs typeface="ヒラギノ角ゴ Pro W3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0"/>
          <a:cs typeface="ヒラギノ角ゴ Pro W3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4.jpeg"/><Relationship Id="rId4" Type="http://schemas.openxmlformats.org/officeDocument/2006/relationships/image" Target="../media/image9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cengagebrain.support@cengage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engage.com/suppor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Wide_Arrow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2438" y="4776788"/>
            <a:ext cx="3063875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Engage_Title_Header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088" y="206375"/>
            <a:ext cx="87598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 Diagonal Corner Rectangle 7"/>
          <p:cNvSpPr/>
          <p:nvPr/>
        </p:nvSpPr>
        <p:spPr>
          <a:xfrm flipH="1">
            <a:off x="428392" y="440586"/>
            <a:ext cx="4151546" cy="1197714"/>
          </a:xfrm>
          <a:prstGeom prst="round2DiagRect">
            <a:avLst>
              <a:gd name="adj1" fmla="val 19299"/>
              <a:gd name="adj2" fmla="val 0"/>
            </a:avLst>
          </a:prstGeom>
          <a:solidFill>
            <a:schemeClr val="bg1"/>
          </a:solidFill>
          <a:ln w="50800">
            <a:noFill/>
          </a:ln>
          <a:effectLst>
            <a:innerShdw blurRad="69850" dist="38100" dir="14040000">
              <a:srgbClr val="000000">
                <a:alpha val="41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86113" y="5868988"/>
            <a:ext cx="52133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CL_Pinwheel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9613" y="749300"/>
            <a:ext cx="520700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CL_Logo_Text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36675" y="812800"/>
            <a:ext cx="2868613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CL_EngServices_Bar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30313" y="1136650"/>
            <a:ext cx="2979737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21075" y="3224213"/>
            <a:ext cx="4557713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8101" dir="3239996" algn="l" rotWithShape="0">
              <a:srgbClr val="808080">
                <a:alpha val="60999"/>
              </a:srgbClr>
            </a:outerShdw>
          </a:effectLst>
        </p:spPr>
      </p:pic>
      <p:pic>
        <p:nvPicPr>
          <p:cNvPr id="2" name="Picture 2" descr="http://www.cengagesites.com/academic/assets/sites/2992/aplia_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02" y="4987925"/>
            <a:ext cx="1905000" cy="176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in to </a:t>
            </a:r>
            <a:r>
              <a:rPr lang="en-US" dirty="0" err="1" smtClean="0"/>
              <a:t>Aplia</a:t>
            </a:r>
            <a:endParaRPr lang="en-US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1528132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2400" dirty="0" smtClean="0"/>
              <a:t>Go to login.cengagebrain.com</a:t>
            </a: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8488" y="1989797"/>
            <a:ext cx="4776391" cy="3116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672198" y="5235714"/>
            <a:ext cx="4085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+mj-lt"/>
              </a:rPr>
              <a:t>Click “Create an Account”  </a:t>
            </a:r>
          </a:p>
          <a:p>
            <a:pPr algn="ctr"/>
            <a:r>
              <a:rPr lang="en-US" sz="2000" dirty="0" smtClean="0">
                <a:latin typeface="+mj-lt"/>
              </a:rPr>
              <a:t>(After first time, use “Log In”)</a:t>
            </a:r>
            <a:endParaRPr lang="en-US" sz="2000" dirty="0">
              <a:latin typeface="+mj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4714875" y="3400425"/>
            <a:ext cx="1085850" cy="5524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stCxn id="6" idx="0"/>
          </p:cNvCxnSpPr>
          <p:nvPr/>
        </p:nvCxnSpPr>
        <p:spPr>
          <a:xfrm flipV="1">
            <a:off x="4714875" y="3952875"/>
            <a:ext cx="410018" cy="1282839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in to </a:t>
            </a:r>
            <a:r>
              <a:rPr lang="en-US" dirty="0" err="1" smtClean="0"/>
              <a:t>Aplia</a:t>
            </a:r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5334000" y="1133475"/>
            <a:ext cx="3810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en-US" sz="1600" b="1" dirty="0" smtClean="0">
                <a:latin typeface="+mj-lt"/>
              </a:rPr>
              <a:t>Step 1: </a:t>
            </a:r>
            <a:r>
              <a:rPr lang="en-US" sz="1600" dirty="0" smtClean="0">
                <a:latin typeface="+mj-lt"/>
              </a:rPr>
              <a:t>Enter </a:t>
            </a:r>
            <a:r>
              <a:rPr lang="en-US" sz="1600" dirty="0" err="1" smtClean="0">
                <a:latin typeface="+mj-lt"/>
              </a:rPr>
              <a:t>Aplia</a:t>
            </a:r>
            <a:r>
              <a:rPr lang="en-US" sz="1600" dirty="0" smtClean="0">
                <a:latin typeface="+mj-lt"/>
              </a:rPr>
              <a:t> Course Key and select continue. 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Arial Unicode MS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gray">
          <a:xfrm>
            <a:off x="342900" y="4305300"/>
            <a:ext cx="3562350" cy="129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r>
              <a:rPr lang="en-US" sz="1600" b="1" dirty="0">
                <a:latin typeface="+mj-lt"/>
              </a:rPr>
              <a:t>Step 2:  </a:t>
            </a:r>
            <a:endParaRPr lang="en-US" sz="1600" dirty="0"/>
          </a:p>
          <a:p>
            <a:r>
              <a:rPr lang="en-US" sz="1600" dirty="0">
                <a:latin typeface="+mn-lt"/>
              </a:rPr>
              <a:t>Confirm this is the </a:t>
            </a:r>
            <a:r>
              <a:rPr lang="en-US" sz="1600" dirty="0" err="1" smtClean="0">
                <a:latin typeface="+mn-lt"/>
              </a:rPr>
              <a:t>Aplia</a:t>
            </a:r>
            <a:r>
              <a:rPr lang="en-US" sz="1600" dirty="0" smtClean="0">
                <a:latin typeface="+mn-lt"/>
              </a:rPr>
              <a:t> course </a:t>
            </a:r>
            <a:r>
              <a:rPr lang="en-US" sz="1600" dirty="0">
                <a:latin typeface="+mn-lt"/>
              </a:rPr>
              <a:t>to which you would like to register. If the course is incorrect, click Edit Course Key. If correct, click Continue.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029742" y="5335772"/>
            <a:ext cx="175101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28" y="1629041"/>
            <a:ext cx="4884903" cy="21877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Oval 8"/>
          <p:cNvSpPr/>
          <p:nvPr/>
        </p:nvSpPr>
        <p:spPr>
          <a:xfrm>
            <a:off x="123028" y="2125845"/>
            <a:ext cx="150495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5160331" y="1945463"/>
            <a:ext cx="219742" cy="36076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931" y="3540641"/>
            <a:ext cx="3968536" cy="2351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in to </a:t>
            </a:r>
            <a:r>
              <a:rPr lang="en-US" dirty="0" err="1" smtClean="0"/>
              <a:t>Aplia</a:t>
            </a:r>
            <a:endParaRPr lang="en-US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" y="1819275"/>
            <a:ext cx="2083980" cy="1850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ts val="2400"/>
              </a:lnSpc>
            </a:pPr>
            <a:r>
              <a:rPr lang="en-US" sz="2000" b="1" dirty="0" smtClean="0">
                <a:latin typeface="+mj-lt"/>
              </a:rPr>
              <a:t>Step </a:t>
            </a:r>
            <a:r>
              <a:rPr lang="en-US" sz="1700" b="1" dirty="0" smtClean="0">
                <a:latin typeface="+mj-lt"/>
              </a:rPr>
              <a:t>3:</a:t>
            </a:r>
            <a:r>
              <a:rPr lang="en-US" sz="1700" dirty="0">
                <a:latin typeface="+mj-lt"/>
              </a:rPr>
              <a:t>Fill out account information and click “I agree” to License Agreement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324583" y="3405817"/>
            <a:ext cx="2186927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 l="14444" t="13333" r="27779" b="9447"/>
          <a:stretch>
            <a:fillRect/>
          </a:stretch>
        </p:blipFill>
        <p:spPr bwMode="auto">
          <a:xfrm>
            <a:off x="3649735" y="1651874"/>
            <a:ext cx="4832757" cy="40365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in to </a:t>
            </a:r>
            <a:r>
              <a:rPr lang="en-US" dirty="0" err="1" smtClean="0"/>
              <a:t>Aplia</a:t>
            </a:r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7277100" y="3698009"/>
            <a:ext cx="1866899" cy="220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sz="2000" b="1" dirty="0" smtClean="0">
                <a:latin typeface="+mj-lt"/>
              </a:rPr>
              <a:t>Step </a:t>
            </a:r>
            <a:r>
              <a:rPr lang="en-US" sz="2000" b="1" dirty="0" smtClean="0">
                <a:latin typeface="+mj-lt"/>
              </a:rPr>
              <a:t>4: </a:t>
            </a:r>
            <a:r>
              <a:rPr lang="en-US" sz="2000" dirty="0" smtClean="0">
                <a:latin typeface="+mj-lt"/>
              </a:rPr>
              <a:t>Click “Open” </a:t>
            </a:r>
          </a:p>
          <a:p>
            <a:pPr lvl="0" algn="ctr">
              <a:spcBef>
                <a:spcPct val="0"/>
              </a:spcBef>
            </a:pPr>
            <a:r>
              <a:rPr lang="en-US" sz="2000" dirty="0" smtClean="0">
                <a:latin typeface="+mj-lt"/>
              </a:rPr>
              <a:t>to access </a:t>
            </a:r>
          </a:p>
          <a:p>
            <a:pPr lvl="0" algn="ctr">
              <a:spcBef>
                <a:spcPct val="0"/>
              </a:spcBef>
            </a:pPr>
            <a:r>
              <a:rPr lang="en-US" sz="2000" dirty="0" err="1" smtClean="0">
                <a:latin typeface="+mj-lt"/>
              </a:rPr>
              <a:t>Aplia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Arial Unicode M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1" y="1847850"/>
            <a:ext cx="5172075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5856103" y="2866356"/>
            <a:ext cx="1756808" cy="91263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523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in to </a:t>
            </a:r>
            <a:r>
              <a:rPr lang="en-US" dirty="0" err="1" smtClean="0"/>
              <a:t>Aplia</a:t>
            </a:r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713575" y="3044865"/>
            <a:ext cx="1866899" cy="220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r>
              <a:rPr lang="en-US" sz="2000" b="1" dirty="0" smtClean="0">
                <a:latin typeface="+mj-lt"/>
              </a:rPr>
              <a:t>Step </a:t>
            </a:r>
            <a:r>
              <a:rPr lang="en-US" sz="2000" b="1" dirty="0" smtClean="0">
                <a:latin typeface="+mj-lt"/>
              </a:rPr>
              <a:t>5:</a:t>
            </a:r>
            <a:endParaRPr lang="en-US" sz="2000" dirty="0"/>
          </a:p>
          <a:p>
            <a:r>
              <a:rPr lang="en-US" sz="2200" dirty="0">
                <a:latin typeface="+mj-lt"/>
              </a:rPr>
              <a:t>You will have until the end of the grace period to pay for your </a:t>
            </a:r>
            <a:r>
              <a:rPr lang="en-US" sz="2200" dirty="0" err="1" smtClean="0">
                <a:latin typeface="+mj-lt"/>
              </a:rPr>
              <a:t>Aplia</a:t>
            </a:r>
            <a:r>
              <a:rPr lang="en-US" sz="2200" dirty="0" smtClean="0">
                <a:latin typeface="+mj-lt"/>
              </a:rPr>
              <a:t> course</a:t>
            </a:r>
            <a:r>
              <a:rPr lang="en-US" sz="2200" dirty="0">
                <a:latin typeface="+mj-lt"/>
              </a:rPr>
              <a:t>. Click See Payment Options. 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Arial Unicode M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15" y="2207078"/>
            <a:ext cx="5172075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36875" y="3251284"/>
            <a:ext cx="3519376" cy="569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48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Signing in to </a:t>
            </a:r>
            <a:r>
              <a:rPr lang="en-US" dirty="0" err="1" smtClean="0"/>
              <a:t>Aplia</a:t>
            </a:r>
            <a:endParaRPr 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458394" y="1682600"/>
            <a:ext cx="2504853" cy="33973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endParaRPr lang="en-US" sz="2400" dirty="0"/>
          </a:p>
          <a:p>
            <a:r>
              <a:rPr lang="en-US" sz="2400" dirty="0"/>
              <a:t>If you have purchased an </a:t>
            </a:r>
            <a:r>
              <a:rPr lang="en-US" sz="2400" b="1" dirty="0"/>
              <a:t>Access Code</a:t>
            </a:r>
            <a:r>
              <a:rPr lang="en-US" sz="2400" dirty="0"/>
              <a:t>, enter the access code into the field provided. You can also purchase instant access online using a credit or debit card. You can choose to pay later, but you </a:t>
            </a:r>
            <a:r>
              <a:rPr lang="en-US" sz="2400" b="1" dirty="0"/>
              <a:t>must </a:t>
            </a:r>
            <a:r>
              <a:rPr lang="en-US" sz="2400" dirty="0"/>
              <a:t>pay for your </a:t>
            </a:r>
            <a:r>
              <a:rPr lang="en-US" sz="2400" dirty="0" err="1" smtClean="0"/>
              <a:t>Aplia</a:t>
            </a:r>
            <a:r>
              <a:rPr lang="en-US" sz="2400" dirty="0" smtClean="0"/>
              <a:t> course </a:t>
            </a:r>
            <a:r>
              <a:rPr lang="en-US" sz="2400" b="1" dirty="0"/>
              <a:t>before the end of the grace period. </a:t>
            </a: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Arial Unicode M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49" y="1682600"/>
            <a:ext cx="6010378" cy="40483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564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Aplia</a:t>
            </a:r>
            <a:r>
              <a:rPr lang="en-US" dirty="0" smtClean="0"/>
              <a:t> Homepage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20" y="1387888"/>
            <a:ext cx="7681913" cy="447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17538" y="328613"/>
            <a:ext cx="7294562" cy="914400"/>
          </a:xfrm>
        </p:spPr>
        <p:txBody>
          <a:bodyPr/>
          <a:lstStyle/>
          <a:p>
            <a:r>
              <a:rPr lang="en-US" sz="2800" smtClean="0">
                <a:ea typeface="ヒラギノ角ゴ Pro W3" pitchFamily="-106" charset="-128"/>
              </a:rPr>
              <a:t>Need Assistance? </a:t>
            </a: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885825" y="1681163"/>
            <a:ext cx="622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9pPr>
          </a:lstStyle>
          <a:p>
            <a:pPr eaLnBrk="1" hangingPunct="1"/>
            <a:r>
              <a:rPr lang="en-US" b="1"/>
              <a:t>Questions about your CengageBrain account?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825" y="2266950"/>
            <a:ext cx="7315200" cy="1878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600" dirty="0"/>
              <a:t>Check the FAQS in the support section of </a:t>
            </a:r>
            <a:r>
              <a:rPr lang="en-US" sz="1600" dirty="0" err="1"/>
              <a:t>CengageBrain</a:t>
            </a:r>
            <a:endParaRPr lang="en-US" sz="1600" dirty="0"/>
          </a:p>
          <a:p>
            <a:pPr marL="285750" indent="-285750">
              <a:buFont typeface="Arial" pitchFamily="34" charset="0"/>
              <a:buChar char="•"/>
              <a:defRPr/>
            </a:pPr>
            <a:endParaRPr lang="en-US" sz="1600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600" dirty="0"/>
              <a:t>Send an email to </a:t>
            </a:r>
            <a:r>
              <a:rPr lang="en-US" sz="1600" dirty="0">
                <a:hlinkClick r:id="rId3"/>
              </a:rPr>
              <a:t>cengagebrain.support@cengage.com</a:t>
            </a:r>
            <a:endParaRPr lang="en-US" sz="1600" dirty="0"/>
          </a:p>
          <a:p>
            <a:pPr marL="285750" indent="-285750">
              <a:buFont typeface="Arial" pitchFamily="34" charset="0"/>
              <a:buChar char="•"/>
              <a:defRPr/>
            </a:pPr>
            <a:endParaRPr lang="en-US" sz="1600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600" dirty="0"/>
              <a:t>Call 1-866-994-2427 Monday through Friday from 8 AM to 6 PM EST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6149" name="TextBox 12"/>
          <p:cNvSpPr txBox="1">
            <a:spLocks noChangeArrowheads="1"/>
          </p:cNvSpPr>
          <p:nvPr/>
        </p:nvSpPr>
        <p:spPr bwMode="auto">
          <a:xfrm>
            <a:off x="987425" y="4470400"/>
            <a:ext cx="62261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sz="1600"/>
              <a:t>Go to </a:t>
            </a:r>
            <a:r>
              <a:rPr lang="en-US" sz="1600">
                <a:hlinkClick r:id="rId4"/>
              </a:rPr>
              <a:t>www.cengage.com/support</a:t>
            </a:r>
            <a:r>
              <a:rPr lang="en-US" sz="1600"/>
              <a:t> for 24/7 live chat!</a:t>
            </a:r>
          </a:p>
          <a:p>
            <a:pPr eaLnBrk="1" hangingPunct="1">
              <a:buFont typeface="Arial" pitchFamily="34" charset="0"/>
              <a:buChar char="•"/>
            </a:pPr>
            <a:endParaRPr lang="en-US" sz="1600"/>
          </a:p>
          <a:p>
            <a:pPr eaLnBrk="1" hangingPunct="1">
              <a:buFont typeface="Arial" pitchFamily="34" charset="0"/>
              <a:buChar char="•"/>
            </a:pPr>
            <a:r>
              <a:rPr lang="en-US" sz="1600"/>
              <a:t>Call 1-800-354-9706 Monday through Thursday 8:30AM to 9:00PM EST and Friday 8:30AM to 6:00PM EST </a:t>
            </a:r>
          </a:p>
        </p:txBody>
      </p:sp>
      <p:sp>
        <p:nvSpPr>
          <p:cNvPr id="6150" name="TextBox 15"/>
          <p:cNvSpPr txBox="1">
            <a:spLocks noChangeArrowheads="1"/>
          </p:cNvSpPr>
          <p:nvPr/>
        </p:nvSpPr>
        <p:spPr bwMode="auto">
          <a:xfrm>
            <a:off x="987425" y="3924300"/>
            <a:ext cx="6226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ヒラギノ角ゴ Pro W3" pitchFamily="-106" charset="-128"/>
              </a:defRPr>
            </a:lvl9pPr>
          </a:lstStyle>
          <a:p>
            <a:pPr eaLnBrk="1" hangingPunct="1"/>
            <a:r>
              <a:rPr lang="en-US" b="1"/>
              <a:t>Do you need technical support? </a:t>
            </a:r>
          </a:p>
        </p:txBody>
      </p:sp>
    </p:spTree>
    <p:extLst>
      <p:ext uri="{BB962C8B-B14F-4D97-AF65-F5344CB8AC3E}">
        <p14:creationId xmlns:p14="http://schemas.microsoft.com/office/powerpoint/2010/main" val="17283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1519</TotalTime>
  <Words>305</Words>
  <Application>Microsoft Office PowerPoint</Application>
  <PresentationFormat>On-screen Show (4:3)</PresentationFormat>
  <Paragraphs>43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Signing in to Aplia</vt:lpstr>
      <vt:lpstr>Signing in to Aplia</vt:lpstr>
      <vt:lpstr>Signing in to Aplia</vt:lpstr>
      <vt:lpstr>Signing in to Aplia</vt:lpstr>
      <vt:lpstr>Signing in to Aplia</vt:lpstr>
      <vt:lpstr>Signing in to Aplia</vt:lpstr>
      <vt:lpstr>Aplia Homepage</vt:lpstr>
      <vt:lpstr>Need Assistance?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Cengage Learning</dc:creator>
  <cp:lastModifiedBy>Windows User</cp:lastModifiedBy>
  <cp:revision>68</cp:revision>
  <dcterms:created xsi:type="dcterms:W3CDTF">2013-01-16T18:38:09Z</dcterms:created>
  <dcterms:modified xsi:type="dcterms:W3CDTF">2013-08-15T17:28:42Z</dcterms:modified>
</cp:coreProperties>
</file>